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9" r:id="rId2"/>
    <p:sldId id="257" r:id="rId3"/>
    <p:sldId id="259" r:id="rId4"/>
    <p:sldId id="260" r:id="rId5"/>
    <p:sldId id="261" r:id="rId6"/>
    <p:sldId id="262" r:id="rId7"/>
    <p:sldId id="263" r:id="rId8"/>
    <p:sldId id="264" r:id="rId9"/>
    <p:sldId id="265" r:id="rId10"/>
    <p:sldId id="266" r:id="rId11"/>
    <p:sldId id="276" r:id="rId12"/>
    <p:sldId id="277" r:id="rId13"/>
    <p:sldId id="267" r:id="rId14"/>
    <p:sldId id="268" r:id="rId15"/>
    <p:sldId id="270" r:id="rId16"/>
    <p:sldId id="272" r:id="rId17"/>
    <p:sldId id="273" r:id="rId18"/>
    <p:sldId id="271" r:id="rId19"/>
  </p:sldIdLst>
  <p:sldSz cx="12192000" cy="6858000"/>
  <p:notesSz cx="6858000" cy="9144000"/>
  <p:defaultText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 Gamboa" initials="MG" lastIdx="2" clrIdx="0">
    <p:extLst>
      <p:ext uri="{19B8F6BF-5375-455C-9EA6-DF929625EA0E}">
        <p15:presenceInfo xmlns:p15="http://schemas.microsoft.com/office/powerpoint/2012/main" userId="Maru Gambo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4444" autoAdjust="0"/>
  </p:normalViewPr>
  <p:slideViewPr>
    <p:cSldViewPr snapToGrid="0" showGuides="1">
      <p:cViewPr varScale="1">
        <p:scale>
          <a:sx n="101" d="100"/>
          <a:sy n="101" d="100"/>
        </p:scale>
        <p:origin x="773" y="72"/>
      </p:cViewPr>
      <p:guideLst>
        <p:guide orient="horz" pos="2136"/>
        <p:guide pos="3840"/>
      </p:guideLst>
    </p:cSldViewPr>
  </p:slideViewPr>
  <p:notesTextViewPr>
    <p:cViewPr>
      <p:scale>
        <a:sx n="1" d="1"/>
        <a:sy n="1" d="1"/>
      </p:scale>
      <p:origin x="0" y="0"/>
    </p:cViewPr>
  </p:notesTextViewPr>
  <p:notesViewPr>
    <p:cSldViewPr snapToGrid="0" showGuides="1">
      <p:cViewPr varScale="1">
        <p:scale>
          <a:sx n="75" d="100"/>
          <a:sy n="75" d="100"/>
        </p:scale>
        <p:origin x="2866"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419"/>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766642-B90F-49F8-BEAB-0D37A136D179}" type="datetimeFigureOut">
              <a:rPr lang="es-419" smtClean="0"/>
              <a:t>8/10/2026</a:t>
            </a:fld>
            <a:endParaRPr lang="es-419"/>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419"/>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419"/>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5EF370-EB13-4124-A156-8BE36C0B3C66}" type="slidenum">
              <a:rPr lang="es-419" smtClean="0"/>
              <a:t>‹#›</a:t>
            </a:fld>
            <a:endParaRPr lang="es-419"/>
          </a:p>
        </p:txBody>
      </p:sp>
    </p:spTree>
    <p:extLst>
      <p:ext uri="{BB962C8B-B14F-4D97-AF65-F5344CB8AC3E}">
        <p14:creationId xmlns:p14="http://schemas.microsoft.com/office/powerpoint/2010/main" val="1890877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smtClean="0"/>
              <a:t>Teacher notes</a:t>
            </a:r>
            <a:r>
              <a:rPr lang="en-US" sz="1400" smtClean="0">
                <a:latin typeface="Adobe Pi Std" panose="05020102010706070708" pitchFamily="82" charset="0"/>
              </a:rPr>
              <a:t>: </a:t>
            </a:r>
            <a:r>
              <a:rPr lang="en-US" sz="1400" dirty="0" smtClean="0">
                <a:latin typeface="Adobe Pi Std" panose="05020102010706070708" pitchFamily="82" charset="0"/>
              </a:rPr>
              <a:t>Title. </a:t>
            </a:r>
            <a:r>
              <a:rPr lang="en-US" sz="1400" dirty="0" smtClean="0">
                <a:latin typeface="+mn-lt"/>
              </a:rPr>
              <a:t>Some students may associate it with Halloween because</a:t>
            </a:r>
            <a:r>
              <a:rPr lang="en-US" sz="1400" baseline="0" dirty="0" smtClean="0">
                <a:latin typeface="+mn-lt"/>
              </a:rPr>
              <a:t> the celebrations take place</a:t>
            </a:r>
            <a:r>
              <a:rPr lang="en-US" sz="1400" dirty="0" smtClean="0">
                <a:latin typeface="+mn-lt"/>
              </a:rPr>
              <a:t> around the same time of year but they have different histories, traditions, and meanings.</a:t>
            </a:r>
          </a:p>
          <a:p>
            <a:endParaRPr lang="en-US" sz="1400" dirty="0" smtClean="0">
              <a:latin typeface="Adobe Pi Std" panose="05020102010706070708" pitchFamily="82" charset="0"/>
            </a:endParaRPr>
          </a:p>
          <a:p>
            <a:r>
              <a:rPr lang="en-US" sz="1400" b="1" dirty="0" smtClean="0">
                <a:latin typeface="Adobe Pi Std" panose="05020102010706070708" pitchFamily="82" charset="0"/>
              </a:rPr>
              <a:t>Ask:</a:t>
            </a:r>
            <a:r>
              <a:rPr lang="en-US" sz="1400" b="1" baseline="0" dirty="0" smtClean="0">
                <a:latin typeface="Adobe Pi Std" panose="05020102010706070708" pitchFamily="82" charset="0"/>
              </a:rPr>
              <a:t> </a:t>
            </a:r>
            <a:r>
              <a:rPr lang="en-US" sz="1400" b="0" baseline="0" dirty="0" smtClean="0">
                <a:latin typeface="Adobe Pi Std" panose="05020102010706070708" pitchFamily="82" charset="0"/>
              </a:rPr>
              <a:t>W</a:t>
            </a:r>
            <a:r>
              <a:rPr lang="en-US" sz="1400" dirty="0" smtClean="0">
                <a:latin typeface="+mn-lt"/>
              </a:rPr>
              <a:t>hat do you know about </a:t>
            </a:r>
            <a:r>
              <a:rPr lang="en-US" sz="1400" dirty="0" err="1" smtClean="0">
                <a:latin typeface="+mn-lt"/>
              </a:rPr>
              <a:t>Día</a:t>
            </a:r>
            <a:r>
              <a:rPr lang="en-US" sz="1400" dirty="0" smtClean="0">
                <a:latin typeface="+mn-lt"/>
              </a:rPr>
              <a:t> de </a:t>
            </a:r>
            <a:r>
              <a:rPr lang="en-US" sz="1400" dirty="0" err="1" smtClean="0">
                <a:latin typeface="+mn-lt"/>
              </a:rPr>
              <a:t>Muertos</a:t>
            </a:r>
            <a:r>
              <a:rPr lang="en-US" sz="1400" dirty="0" smtClean="0">
                <a:latin typeface="+mn-lt"/>
              </a:rPr>
              <a:t>?</a:t>
            </a:r>
          </a:p>
          <a:p>
            <a:endParaRPr lang="en-US" dirty="0" smtClean="0"/>
          </a:p>
          <a:p>
            <a:r>
              <a:rPr lang="en-US" b="1" dirty="0" smtClean="0"/>
              <a:t>About this presentation:</a:t>
            </a:r>
            <a:r>
              <a:rPr lang="en-US" dirty="0" smtClean="0"/>
              <a:t> This resource focuses on </a:t>
            </a:r>
            <a:r>
              <a:rPr lang="en-US" dirty="0" err="1" smtClean="0"/>
              <a:t>Día</a:t>
            </a:r>
            <a:r>
              <a:rPr lang="en-US" dirty="0" smtClean="0"/>
              <a:t> de </a:t>
            </a:r>
            <a:r>
              <a:rPr lang="en-US" dirty="0" err="1" smtClean="0"/>
              <a:t>Muertos</a:t>
            </a:r>
            <a:r>
              <a:rPr lang="en-US" dirty="0" smtClean="0"/>
              <a:t> traditions in Mexico. Traditions vary across Mexico, and other countries have their own ways of honoring and remembering the dead.</a:t>
            </a:r>
            <a:endParaRPr lang="es-419" dirty="0" smtClean="0"/>
          </a:p>
          <a:p>
            <a:endParaRPr lang="es-419" dirty="0"/>
          </a:p>
        </p:txBody>
      </p:sp>
      <p:sp>
        <p:nvSpPr>
          <p:cNvPr id="4" name="Slide Number Placeholder 3"/>
          <p:cNvSpPr>
            <a:spLocks noGrp="1"/>
          </p:cNvSpPr>
          <p:nvPr>
            <p:ph type="sldNum" sz="quarter" idx="10"/>
          </p:nvPr>
        </p:nvSpPr>
        <p:spPr/>
        <p:txBody>
          <a:bodyPr/>
          <a:lstStyle/>
          <a:p>
            <a:fld id="{415EF370-EB13-4124-A156-8BE36C0B3C66}" type="slidenum">
              <a:rPr lang="es-419" smtClean="0"/>
              <a:t>1</a:t>
            </a:fld>
            <a:endParaRPr lang="es-419"/>
          </a:p>
        </p:txBody>
      </p:sp>
    </p:spTree>
    <p:extLst>
      <p:ext uri="{BB962C8B-B14F-4D97-AF65-F5344CB8AC3E}">
        <p14:creationId xmlns:p14="http://schemas.microsoft.com/office/powerpoint/2010/main" val="2358958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 Notes: Explain that </a:t>
            </a:r>
            <a:r>
              <a:rPr lang="en-US" dirty="0" err="1" smtClean="0"/>
              <a:t>Día</a:t>
            </a:r>
            <a:r>
              <a:rPr lang="en-US" dirty="0" smtClean="0"/>
              <a:t> de </a:t>
            </a:r>
            <a:r>
              <a:rPr lang="en-US" dirty="0" err="1" smtClean="0"/>
              <a:t>Muertos</a:t>
            </a:r>
            <a:r>
              <a:rPr lang="en-US" dirty="0" smtClean="0"/>
              <a:t> is not simply about mourning someone who has died. It is also a time to remember the person and celebrate their life.</a:t>
            </a:r>
          </a:p>
          <a:p>
            <a:endParaRPr lang="en-US" dirty="0" smtClean="0"/>
          </a:p>
          <a:p>
            <a:r>
              <a:rPr lang="en-US" dirty="0" smtClean="0"/>
              <a:t>Ask: Have you heard the expression </a:t>
            </a:r>
            <a:r>
              <a:rPr lang="en-US" i="1" dirty="0" smtClean="0"/>
              <a:t>“Celebration of Life”</a:t>
            </a:r>
            <a:r>
              <a:rPr lang="en-US" dirty="0" smtClean="0"/>
              <a:t>? What do you think it means?</a:t>
            </a:r>
          </a:p>
          <a:p>
            <a:endParaRPr lang="en-US" dirty="0" smtClean="0"/>
          </a:p>
          <a:p>
            <a:r>
              <a:rPr lang="en-US" dirty="0" smtClean="0"/>
              <a:t>Optional:</a:t>
            </a:r>
            <a:endParaRPr lang="es-419" dirty="0"/>
          </a:p>
        </p:txBody>
      </p:sp>
      <p:sp>
        <p:nvSpPr>
          <p:cNvPr id="4" name="Slide Number Placeholder 3"/>
          <p:cNvSpPr>
            <a:spLocks noGrp="1"/>
          </p:cNvSpPr>
          <p:nvPr>
            <p:ph type="sldNum" sz="quarter" idx="10"/>
          </p:nvPr>
        </p:nvSpPr>
        <p:spPr/>
        <p:txBody>
          <a:bodyPr/>
          <a:lstStyle/>
          <a:p>
            <a:fld id="{415EF370-EB13-4124-A156-8BE36C0B3C66}" type="slidenum">
              <a:rPr lang="es-419" smtClean="0"/>
              <a:t>2</a:t>
            </a:fld>
            <a:endParaRPr lang="es-419"/>
          </a:p>
        </p:txBody>
      </p:sp>
    </p:spTree>
    <p:extLst>
      <p:ext uri="{BB962C8B-B14F-4D97-AF65-F5344CB8AC3E}">
        <p14:creationId xmlns:p14="http://schemas.microsoft.com/office/powerpoint/2010/main" val="4128764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Notes: </a:t>
            </a:r>
            <a:r>
              <a:rPr lang="en-US" dirty="0" smtClean="0"/>
              <a:t>Before the Spanish arrived, different cultures in what is now Mexico had their own traditions and beliefs related to death and the afterlife. The following slides introduce a few ideas that help students understand this history.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But before continuing, briefly review what students know about the arrival of the Spaniards in Mexico.</a:t>
            </a:r>
          </a:p>
          <a:p>
            <a:endParaRPr lang="en-US" b="1" dirty="0" smtClean="0"/>
          </a:p>
          <a:p>
            <a:r>
              <a:rPr lang="en-US" b="1" dirty="0" smtClean="0"/>
              <a:t>Ask:</a:t>
            </a:r>
            <a:r>
              <a:rPr lang="en-US" b="1" baseline="0" dirty="0" smtClean="0"/>
              <a:t> -</a:t>
            </a:r>
            <a:r>
              <a:rPr lang="en-US" b="0" baseline="0" dirty="0" smtClean="0"/>
              <a:t>Can you name a civilization that lived in Mexico before de Spaniards arrived?</a:t>
            </a:r>
          </a:p>
          <a:p>
            <a:r>
              <a:rPr lang="en-US" b="0" baseline="0" dirty="0" smtClean="0"/>
              <a:t>        - What do you know about the Aztecs?</a:t>
            </a:r>
          </a:p>
          <a:p>
            <a:r>
              <a:rPr lang="en-US" i="0" dirty="0" smtClean="0"/>
              <a:t>        -</a:t>
            </a:r>
            <a:r>
              <a:rPr lang="en-US" i="0" baseline="0" dirty="0" smtClean="0"/>
              <a:t> </a:t>
            </a:r>
            <a:r>
              <a:rPr lang="en-US" i="0" dirty="0" smtClean="0"/>
              <a:t>Do you remember when the Spaniards arrived?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Optional</a:t>
            </a:r>
            <a:r>
              <a:rPr lang="en-US" dirty="0" smtClean="0"/>
              <a:t>:</a:t>
            </a:r>
            <a:r>
              <a:rPr lang="en-US" baseline="0" dirty="0" smtClean="0"/>
              <a:t> Briefly talk about the arrival of the Spaniards, perhaps comparing it with the arrival of English settlers in what is now the United States. Explain that Spain began its conquest of Mexico much earlier, in the early 1500s. The Aztec capital, Tenochtitlan, fell to Spanish-led forces in 1521.</a:t>
            </a:r>
          </a:p>
          <a:p>
            <a:r>
              <a:rPr lang="en-US" dirty="0" smtClean="0"/>
              <a:t/>
            </a:r>
            <a:br>
              <a:rPr lang="en-US" dirty="0" smtClean="0"/>
            </a:br>
            <a:endParaRPr lang="es-419" b="1" dirty="0"/>
          </a:p>
        </p:txBody>
      </p:sp>
      <p:sp>
        <p:nvSpPr>
          <p:cNvPr id="4" name="Slide Number Placeholder 3"/>
          <p:cNvSpPr>
            <a:spLocks noGrp="1"/>
          </p:cNvSpPr>
          <p:nvPr>
            <p:ph type="sldNum" sz="quarter" idx="10"/>
          </p:nvPr>
        </p:nvSpPr>
        <p:spPr/>
        <p:txBody>
          <a:bodyPr/>
          <a:lstStyle/>
          <a:p>
            <a:fld id="{415EF370-EB13-4124-A156-8BE36C0B3C66}" type="slidenum">
              <a:rPr lang="es-419" smtClean="0"/>
              <a:t>3</a:t>
            </a:fld>
            <a:endParaRPr lang="es-419"/>
          </a:p>
        </p:txBody>
      </p:sp>
    </p:spTree>
    <p:extLst>
      <p:ext uri="{BB962C8B-B14F-4D97-AF65-F5344CB8AC3E}">
        <p14:creationId xmlns:p14="http://schemas.microsoft.com/office/powerpoint/2010/main" val="914299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Notes:</a:t>
            </a:r>
            <a:r>
              <a:rPr lang="en-US" baseline="0" dirty="0" smtClean="0"/>
              <a:t> </a:t>
            </a:r>
            <a:r>
              <a:rPr lang="en-US" dirty="0" smtClean="0"/>
              <a:t>Teotihuacán was a large ancient city in central Mexico. Archaeological evidence shows that its people buried the dead with offerings and personal objects. Some burials were located beneath homes and patios. </a:t>
            </a:r>
          </a:p>
          <a:p>
            <a:endParaRPr lang="es-419" dirty="0"/>
          </a:p>
        </p:txBody>
      </p:sp>
      <p:sp>
        <p:nvSpPr>
          <p:cNvPr id="4" name="Slide Number Placeholder 3"/>
          <p:cNvSpPr>
            <a:spLocks noGrp="1"/>
          </p:cNvSpPr>
          <p:nvPr>
            <p:ph type="sldNum" sz="quarter" idx="10"/>
          </p:nvPr>
        </p:nvSpPr>
        <p:spPr/>
        <p:txBody>
          <a:bodyPr/>
          <a:lstStyle/>
          <a:p>
            <a:fld id="{415EF370-EB13-4124-A156-8BE36C0B3C66}" type="slidenum">
              <a:rPr lang="es-419" smtClean="0"/>
              <a:t>4</a:t>
            </a:fld>
            <a:endParaRPr lang="es-419"/>
          </a:p>
        </p:txBody>
      </p:sp>
    </p:spTree>
    <p:extLst>
      <p:ext uri="{BB962C8B-B14F-4D97-AF65-F5344CB8AC3E}">
        <p14:creationId xmlns:p14="http://schemas.microsoft.com/office/powerpoint/2010/main" val="1251159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Notes: </a:t>
            </a:r>
            <a:r>
              <a:rPr lang="en-US" dirty="0" smtClean="0"/>
              <a:t>Teotihuacán began to develop around 300–100 BCE and reached its height during the Classic period (200–900 CE). The Aztecs (Mexica) rose to prominence much later, during the 1300s, and their empire ended with the Spanish conquest in 1521.</a:t>
            </a:r>
          </a:p>
          <a:p>
            <a:endParaRPr lang="en-US" b="1" dirty="0" smtClean="0"/>
          </a:p>
          <a:p>
            <a:r>
              <a:rPr lang="en-US" b="1" dirty="0" smtClean="0"/>
              <a:t>Optional: </a:t>
            </a:r>
            <a:r>
              <a:rPr lang="en-US" dirty="0" smtClean="0"/>
              <a:t>Centuries after Teotihuacán was abandoned, the Aztecs encountered its enormous pyramids and considered the site sacred. They believed it was a place connected with the creation of the Sun and the Moon. The name </a:t>
            </a:r>
            <a:r>
              <a:rPr lang="en-US" b="1" dirty="0" smtClean="0"/>
              <a:t>Teotihuacán</a:t>
            </a:r>
            <a:r>
              <a:rPr lang="en-US" dirty="0" smtClean="0"/>
              <a:t> comes from the Nahua peoples who encountered the ancient city; it is commonly understood as “the city/place of the gods.”</a:t>
            </a:r>
            <a:br>
              <a:rPr lang="en-US" dirty="0" smtClean="0"/>
            </a:br>
            <a:r>
              <a:rPr lang="en-US" dirty="0" smtClean="0"/>
              <a:t>The Aztecs continued to regard Teotihuacán as a sacred place and performed rituals there.</a:t>
            </a:r>
            <a:endParaRPr lang="es-419" b="1" dirty="0"/>
          </a:p>
        </p:txBody>
      </p:sp>
      <p:sp>
        <p:nvSpPr>
          <p:cNvPr id="4" name="Slide Number Placeholder 3"/>
          <p:cNvSpPr>
            <a:spLocks noGrp="1"/>
          </p:cNvSpPr>
          <p:nvPr>
            <p:ph type="sldNum" sz="quarter" idx="10"/>
          </p:nvPr>
        </p:nvSpPr>
        <p:spPr/>
        <p:txBody>
          <a:bodyPr/>
          <a:lstStyle/>
          <a:p>
            <a:fld id="{415EF370-EB13-4124-A156-8BE36C0B3C66}" type="slidenum">
              <a:rPr lang="es-419" smtClean="0"/>
              <a:t>5</a:t>
            </a:fld>
            <a:endParaRPr lang="es-419"/>
          </a:p>
        </p:txBody>
      </p:sp>
    </p:spTree>
    <p:extLst>
      <p:ext uri="{BB962C8B-B14F-4D97-AF65-F5344CB8AC3E}">
        <p14:creationId xmlns:p14="http://schemas.microsoft.com/office/powerpoint/2010/main" val="77478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 </a:t>
            </a:r>
            <a:r>
              <a:rPr lang="en-US" dirty="0" smtClean="0"/>
              <a:t>The Aztecs believed that a person's destination after death depended largely on how the person died, rather than on whether the person had lived a morally “good” or “bad” life. Different types of death were associated with different destinations in the afterlife.</a:t>
            </a:r>
          </a:p>
          <a:p>
            <a:endParaRPr lang="en-US" dirty="0" smtClean="0"/>
          </a:p>
          <a:p>
            <a:r>
              <a:rPr lang="en-US" b="1" dirty="0" smtClean="0"/>
              <a:t>Ask: </a:t>
            </a:r>
            <a:r>
              <a:rPr lang="en-US" b="0" dirty="0" smtClean="0"/>
              <a:t>Ask</a:t>
            </a:r>
            <a:r>
              <a:rPr lang="en-US" b="0" baseline="0" dirty="0" smtClean="0"/>
              <a:t> students to think about the question, but do not require them to answer or share personal beliefs. Explain that different cultures have developed different ideas about what happens after death.</a:t>
            </a:r>
          </a:p>
          <a:p>
            <a:endParaRPr lang="en-US" b="0" baseline="0" dirty="0" smtClean="0"/>
          </a:p>
          <a:p>
            <a:r>
              <a:rPr lang="en-US" b="1" dirty="0" smtClean="0"/>
              <a:t>Optional:</a:t>
            </a:r>
            <a:r>
              <a:rPr lang="en-US" dirty="0" smtClean="0"/>
              <a:t/>
            </a:r>
            <a:br>
              <a:rPr lang="en-US" dirty="0" smtClean="0"/>
            </a:br>
            <a:r>
              <a:rPr lang="en-US" b="1" dirty="0" err="1" smtClean="0"/>
              <a:t>Tlalocan</a:t>
            </a:r>
            <a:r>
              <a:rPr lang="en-US" b="1" dirty="0" smtClean="0"/>
              <a:t>:</a:t>
            </a:r>
            <a:r>
              <a:rPr lang="en-US" dirty="0" smtClean="0"/>
              <a:t> A peaceful place of abundance for people whose deaths were associated with water or rain.</a:t>
            </a:r>
            <a:br>
              <a:rPr lang="en-US" dirty="0" smtClean="0"/>
            </a:br>
            <a:r>
              <a:rPr lang="en-US" b="1" dirty="0" err="1" smtClean="0"/>
              <a:t>Tonatiuhichan</a:t>
            </a:r>
            <a:r>
              <a:rPr lang="en-US" b="1" dirty="0" smtClean="0"/>
              <a:t> (House of the Sun):</a:t>
            </a:r>
            <a:r>
              <a:rPr lang="en-US" dirty="0" smtClean="0"/>
              <a:t> Associated with warriors who died in battle and women who died in childbirth, among others.</a:t>
            </a:r>
            <a:br>
              <a:rPr lang="en-US" dirty="0" smtClean="0"/>
            </a:br>
            <a:r>
              <a:rPr lang="en-US" b="1" dirty="0" err="1" smtClean="0"/>
              <a:t>Chichihualcuauhco</a:t>
            </a:r>
            <a:r>
              <a:rPr lang="en-US" b="1" dirty="0" smtClean="0"/>
              <a:t>:</a:t>
            </a:r>
            <a:r>
              <a:rPr lang="en-US" dirty="0" smtClean="0"/>
              <a:t> A place for babies and very young children, where a nursing tree provided nourishment.</a:t>
            </a:r>
            <a:br>
              <a:rPr lang="en-US" dirty="0" smtClean="0"/>
            </a:br>
            <a:r>
              <a:rPr lang="en-US" b="1" dirty="0" err="1" smtClean="0"/>
              <a:t>Mictlán</a:t>
            </a:r>
            <a:r>
              <a:rPr lang="en-US" b="1" dirty="0" smtClean="0"/>
              <a:t>:</a:t>
            </a:r>
            <a:r>
              <a:rPr lang="en-US" dirty="0" smtClean="0"/>
              <a:t> The destination for most people who died a natural death. Reaching </a:t>
            </a:r>
            <a:r>
              <a:rPr lang="en-US" dirty="0" err="1" smtClean="0"/>
              <a:t>Mictlán</a:t>
            </a:r>
            <a:r>
              <a:rPr lang="en-US" dirty="0" smtClean="0"/>
              <a:t> involved a long and difficult journey.</a:t>
            </a:r>
            <a:endParaRPr lang="es-419" b="1" dirty="0"/>
          </a:p>
        </p:txBody>
      </p:sp>
      <p:sp>
        <p:nvSpPr>
          <p:cNvPr id="4" name="Slide Number Placeholder 3"/>
          <p:cNvSpPr>
            <a:spLocks noGrp="1"/>
          </p:cNvSpPr>
          <p:nvPr>
            <p:ph type="sldNum" sz="quarter" idx="10"/>
          </p:nvPr>
        </p:nvSpPr>
        <p:spPr/>
        <p:txBody>
          <a:bodyPr/>
          <a:lstStyle/>
          <a:p>
            <a:fld id="{415EF370-EB13-4124-A156-8BE36C0B3C66}" type="slidenum">
              <a:rPr lang="es-419" smtClean="0"/>
              <a:t>6</a:t>
            </a:fld>
            <a:endParaRPr lang="es-419"/>
          </a:p>
        </p:txBody>
      </p:sp>
    </p:spTree>
    <p:extLst>
      <p:ext uri="{BB962C8B-B14F-4D97-AF65-F5344CB8AC3E}">
        <p14:creationId xmlns:p14="http://schemas.microsoft.com/office/powerpoint/2010/main" val="3167047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 </a:t>
            </a:r>
            <a:r>
              <a:rPr lang="en-US" b="0" dirty="0" smtClean="0"/>
              <a:t>In 1521, Tenochtitlan fell to Spanish-led forces, marking the end of the Aztec Empire and the beginning of the colonial period. T</a:t>
            </a:r>
            <a:r>
              <a:rPr lang="en-US" dirty="0" smtClean="0"/>
              <a:t>he Spaniards brought their language, religion, and traditions.</a:t>
            </a:r>
            <a:endParaRPr lang="en-US" b="0" dirty="0" smtClean="0"/>
          </a:p>
          <a:p>
            <a:endParaRPr lang="en-US"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Ask:</a:t>
            </a:r>
            <a:r>
              <a:rPr lang="en-US" b="0" dirty="0" smtClean="0"/>
              <a:t> </a:t>
            </a:r>
            <a:r>
              <a:rPr lang="en-US" dirty="0" smtClean="0"/>
              <a:t>Do you know why Mexicans speak Spanish? Do you know why we speak English in</a:t>
            </a:r>
            <a:r>
              <a:rPr lang="en-US" baseline="0" dirty="0" smtClean="0"/>
              <a:t> the United States</a:t>
            </a:r>
            <a:r>
              <a:rPr lang="en-US" dirty="0" smtClean="0"/>
              <a:t>?</a:t>
            </a:r>
          </a:p>
          <a:p>
            <a:endParaRPr lang="en-US" b="0" dirty="0" smtClean="0"/>
          </a:p>
          <a:p>
            <a:r>
              <a:rPr lang="en-US" b="1" dirty="0" smtClean="0"/>
              <a:t>Optional:</a:t>
            </a:r>
            <a:r>
              <a:rPr lang="en-US" b="0" dirty="0" smtClean="0"/>
              <a:t> </a:t>
            </a:r>
            <a:r>
              <a:rPr lang="en-US" dirty="0" smtClean="0"/>
              <a:t>Remind students that the Spaniards came from Europe and conquered territories in the Americas. This can also be a good opportunity to make a connection between European colonization and the languages spoken in the Americas today. </a:t>
            </a:r>
          </a:p>
          <a:p>
            <a:r>
              <a:rPr lang="en-US" dirty="0" smtClean="0"/>
              <a:t>For example, students can think about the connection between </a:t>
            </a:r>
            <a:r>
              <a:rPr lang="en-US" b="1" dirty="0" smtClean="0"/>
              <a:t>England → English → the United States</a:t>
            </a:r>
            <a:r>
              <a:rPr lang="en-US" dirty="0" smtClean="0"/>
              <a:t> and </a:t>
            </a:r>
            <a:r>
              <a:rPr lang="en-US" b="1" dirty="0" smtClean="0"/>
              <a:t>Spain → Spanish → many Spanish-speaking countries in the Americas</a:t>
            </a:r>
            <a:r>
              <a:rPr lang="en-US" dirty="0" smtClean="0"/>
              <a:t>. </a:t>
            </a:r>
          </a:p>
          <a:p>
            <a:r>
              <a:rPr lang="en-US" dirty="0" smtClean="0"/>
              <a:t>This discussion is optional and can be as brief or as detailed as appropriate for your students.</a:t>
            </a:r>
          </a:p>
          <a:p>
            <a:endParaRPr lang="en-US" b="0" dirty="0" smtClean="0"/>
          </a:p>
        </p:txBody>
      </p:sp>
      <p:sp>
        <p:nvSpPr>
          <p:cNvPr id="4" name="Slide Number Placeholder 3"/>
          <p:cNvSpPr>
            <a:spLocks noGrp="1"/>
          </p:cNvSpPr>
          <p:nvPr>
            <p:ph type="sldNum" sz="quarter" idx="10"/>
          </p:nvPr>
        </p:nvSpPr>
        <p:spPr/>
        <p:txBody>
          <a:bodyPr/>
          <a:lstStyle/>
          <a:p>
            <a:fld id="{415EF370-EB13-4124-A156-8BE36C0B3C66}" type="slidenum">
              <a:rPr lang="es-419" smtClean="0"/>
              <a:t>7</a:t>
            </a:fld>
            <a:endParaRPr lang="es-419"/>
          </a:p>
        </p:txBody>
      </p:sp>
    </p:spTree>
    <p:extLst>
      <p:ext uri="{BB962C8B-B14F-4D97-AF65-F5344CB8AC3E}">
        <p14:creationId xmlns:p14="http://schemas.microsoft.com/office/powerpoint/2010/main" val="3181079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 </a:t>
            </a:r>
            <a:r>
              <a:rPr lang="en-US" b="0" dirty="0" smtClean="0"/>
              <a:t>Spanish colonization also brought Catholicism to Mexico. Missionaries worked to convert Indigenous peoples to Christianity. This introduced new religious traditions and ideas about death and the afterlife.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All Souls’ Day is a Catholic tradition observed on November 2. It is a day to remember and pray for people who have died</a:t>
            </a:r>
            <a:r>
              <a:rPr lang="en-US" b="1" dirty="0" smtClean="0"/>
              <a:t>. There is no need to discuss Catholic beliefs in detail. </a:t>
            </a:r>
            <a:r>
              <a:rPr lang="en-US" b="0" dirty="0" smtClean="0"/>
              <a:t>The purpose here is simply to help students understand the historical connection between November 2 and the tradition of remembering the dead.</a:t>
            </a:r>
          </a:p>
          <a:p>
            <a:endParaRPr lang="en-US" b="0" dirty="0" smtClean="0"/>
          </a:p>
          <a:p>
            <a:r>
              <a:rPr lang="en-US" b="1" dirty="0" smtClean="0"/>
              <a:t>Ask: </a:t>
            </a:r>
            <a:r>
              <a:rPr lang="en-US" b="0" dirty="0" smtClean="0"/>
              <a:t>What are some religions you have heard of</a:t>
            </a:r>
            <a:r>
              <a:rPr lang="en-US" b="0" baseline="0" dirty="0" smtClean="0"/>
              <a:t>? </a:t>
            </a:r>
          </a:p>
        </p:txBody>
      </p:sp>
      <p:sp>
        <p:nvSpPr>
          <p:cNvPr id="4" name="Slide Number Placeholder 3"/>
          <p:cNvSpPr>
            <a:spLocks noGrp="1"/>
          </p:cNvSpPr>
          <p:nvPr>
            <p:ph type="sldNum" sz="quarter" idx="10"/>
          </p:nvPr>
        </p:nvSpPr>
        <p:spPr/>
        <p:txBody>
          <a:bodyPr/>
          <a:lstStyle/>
          <a:p>
            <a:fld id="{415EF370-EB13-4124-A156-8BE36C0B3C66}" type="slidenum">
              <a:rPr lang="es-419" smtClean="0"/>
              <a:t>8</a:t>
            </a:fld>
            <a:endParaRPr lang="es-419"/>
          </a:p>
        </p:txBody>
      </p:sp>
    </p:spTree>
    <p:extLst>
      <p:ext uri="{BB962C8B-B14F-4D97-AF65-F5344CB8AC3E}">
        <p14:creationId xmlns:p14="http://schemas.microsoft.com/office/powerpoint/2010/main" val="3892104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a:t>
            </a:r>
            <a:r>
              <a:rPr lang="en-US" dirty="0" smtClean="0"/>
              <a:t> </a:t>
            </a:r>
            <a:r>
              <a:rPr lang="en-US" i="1" dirty="0" err="1" smtClean="0"/>
              <a:t>Día</a:t>
            </a:r>
            <a:r>
              <a:rPr lang="en-US" i="1" dirty="0" smtClean="0"/>
              <a:t> de </a:t>
            </a:r>
            <a:r>
              <a:rPr lang="en-US" i="1" dirty="0" err="1" smtClean="0"/>
              <a:t>Muertos</a:t>
            </a:r>
            <a:r>
              <a:rPr lang="en-US" i="1" dirty="0" smtClean="0"/>
              <a:t> </a:t>
            </a:r>
            <a:r>
              <a:rPr lang="en-US" dirty="0" smtClean="0"/>
              <a:t>developed over a long period of time. Indigenous traditions of honoring the dead interacted with Catholic traditions introduced during the colonial period. These traditions changed and developed in different ways in different parts of Mexico.</a:t>
            </a:r>
          </a:p>
        </p:txBody>
      </p:sp>
      <p:sp>
        <p:nvSpPr>
          <p:cNvPr id="4" name="Slide Number Placeholder 3"/>
          <p:cNvSpPr>
            <a:spLocks noGrp="1"/>
          </p:cNvSpPr>
          <p:nvPr>
            <p:ph type="sldNum" sz="quarter" idx="10"/>
          </p:nvPr>
        </p:nvSpPr>
        <p:spPr/>
        <p:txBody>
          <a:bodyPr/>
          <a:lstStyle/>
          <a:p>
            <a:fld id="{415EF370-EB13-4124-A156-8BE36C0B3C66}" type="slidenum">
              <a:rPr lang="es-419" smtClean="0"/>
              <a:t>9</a:t>
            </a:fld>
            <a:endParaRPr lang="es-419"/>
          </a:p>
        </p:txBody>
      </p:sp>
    </p:spTree>
    <p:extLst>
      <p:ext uri="{BB962C8B-B14F-4D97-AF65-F5344CB8AC3E}">
        <p14:creationId xmlns:p14="http://schemas.microsoft.com/office/powerpoint/2010/main" val="1741740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a:t>
            </a:r>
            <a:r>
              <a:rPr lang="en-US" dirty="0" smtClean="0"/>
              <a:t> </a:t>
            </a:r>
            <a:r>
              <a:rPr lang="en-US" dirty="0" err="1" smtClean="0"/>
              <a:t>Día</a:t>
            </a:r>
            <a:r>
              <a:rPr lang="en-US" dirty="0" smtClean="0"/>
              <a:t> de </a:t>
            </a:r>
            <a:r>
              <a:rPr lang="en-US" dirty="0" err="1" smtClean="0"/>
              <a:t>Muertos</a:t>
            </a:r>
            <a:r>
              <a:rPr lang="en-US" dirty="0" smtClean="0"/>
              <a:t> traditions vary across Mexico and from family to family. This presentation looks at three places where families may remember loved ones who have died: at home, at the cemetery, and at church. Not all families follow all of these traditions. These practices reflect traditions that have developed and changed over centuries.</a:t>
            </a:r>
          </a:p>
          <a:p>
            <a:endParaRPr lang="en-US" dirty="0" smtClean="0"/>
          </a:p>
          <a:p>
            <a:r>
              <a:rPr lang="en-US" b="1" dirty="0" smtClean="0"/>
              <a:t>Ask: </a:t>
            </a:r>
            <a:r>
              <a:rPr lang="en-US" b="0" dirty="0" smtClean="0"/>
              <a:t>Have you seen any of these traditions before?</a:t>
            </a:r>
            <a:endParaRPr lang="es-419" b="1" dirty="0"/>
          </a:p>
        </p:txBody>
      </p:sp>
      <p:sp>
        <p:nvSpPr>
          <p:cNvPr id="4" name="Slide Number Placeholder 3"/>
          <p:cNvSpPr>
            <a:spLocks noGrp="1"/>
          </p:cNvSpPr>
          <p:nvPr>
            <p:ph type="sldNum" sz="quarter" idx="10"/>
          </p:nvPr>
        </p:nvSpPr>
        <p:spPr/>
        <p:txBody>
          <a:bodyPr/>
          <a:lstStyle/>
          <a:p>
            <a:fld id="{415EF370-EB13-4124-A156-8BE36C0B3C66}" type="slidenum">
              <a:rPr lang="es-419" smtClean="0"/>
              <a:t>10</a:t>
            </a:fld>
            <a:endParaRPr lang="es-419"/>
          </a:p>
        </p:txBody>
      </p:sp>
    </p:spTree>
    <p:extLst>
      <p:ext uri="{BB962C8B-B14F-4D97-AF65-F5344CB8AC3E}">
        <p14:creationId xmlns:p14="http://schemas.microsoft.com/office/powerpoint/2010/main" val="1931181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a:t>
            </a:r>
            <a:r>
              <a:rPr lang="en-US" dirty="0" smtClean="0"/>
              <a:t> Some Catholic families attend Mass as part of their </a:t>
            </a:r>
            <a:r>
              <a:rPr lang="en-US" dirty="0" err="1" smtClean="0"/>
              <a:t>Día</a:t>
            </a:r>
            <a:r>
              <a:rPr lang="en-US" dirty="0" smtClean="0"/>
              <a:t> de </a:t>
            </a:r>
            <a:r>
              <a:rPr lang="en-US" dirty="0" err="1" smtClean="0"/>
              <a:t>Muertos</a:t>
            </a:r>
            <a:r>
              <a:rPr lang="en-US" dirty="0" smtClean="0"/>
              <a:t> observance. This reflects the Catholic traditions that became part of the celebration after the arrival of the Spaniards.</a:t>
            </a:r>
          </a:p>
        </p:txBody>
      </p:sp>
      <p:sp>
        <p:nvSpPr>
          <p:cNvPr id="4" name="Slide Number Placeholder 3"/>
          <p:cNvSpPr>
            <a:spLocks noGrp="1"/>
          </p:cNvSpPr>
          <p:nvPr>
            <p:ph type="sldNum" sz="quarter" idx="10"/>
          </p:nvPr>
        </p:nvSpPr>
        <p:spPr/>
        <p:txBody>
          <a:bodyPr/>
          <a:lstStyle/>
          <a:p>
            <a:fld id="{415EF370-EB13-4124-A156-8BE36C0B3C66}" type="slidenum">
              <a:rPr lang="es-419" smtClean="0"/>
              <a:t>11</a:t>
            </a:fld>
            <a:endParaRPr lang="es-419"/>
          </a:p>
        </p:txBody>
      </p:sp>
    </p:spTree>
    <p:extLst>
      <p:ext uri="{BB962C8B-B14F-4D97-AF65-F5344CB8AC3E}">
        <p14:creationId xmlns:p14="http://schemas.microsoft.com/office/powerpoint/2010/main" val="662644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a:t>
            </a:r>
            <a:r>
              <a:rPr lang="en-US" dirty="0" smtClean="0"/>
              <a:t> Visiting cemeteries and caring for the graves of loved ones around these dates can be found in both Mexican </a:t>
            </a:r>
            <a:r>
              <a:rPr lang="en-US" dirty="0" err="1" smtClean="0"/>
              <a:t>Día</a:t>
            </a:r>
            <a:r>
              <a:rPr lang="en-US" dirty="0" smtClean="0"/>
              <a:t> de </a:t>
            </a:r>
            <a:r>
              <a:rPr lang="en-US" dirty="0" err="1" smtClean="0"/>
              <a:t>Muertos</a:t>
            </a:r>
            <a:r>
              <a:rPr lang="en-US" dirty="0" smtClean="0"/>
              <a:t> traditions and Catholic observances in other countries. The way this is done, however, reflects different cultures and local traditions. </a:t>
            </a:r>
          </a:p>
          <a:p>
            <a:r>
              <a:rPr lang="en-US" dirty="0" smtClean="0"/>
              <a:t>In Mexico, some families may decorate graves with flowers, bring food, spend time together, or even bring music that the deceased </a:t>
            </a:r>
            <a:r>
              <a:rPr lang="en-US" baseline="0" dirty="0" smtClean="0"/>
              <a:t>enjoyed</a:t>
            </a:r>
            <a:r>
              <a:rPr lang="en-US" dirty="0" smtClean="0"/>
              <a:t>. In countries such as Poland, visiting and decorating family graves around All Saints’ Day is also an important tradition, but the observance is generally more solemn.</a:t>
            </a:r>
          </a:p>
          <a:p>
            <a:endParaRPr lang="en-US" dirty="0" smtClean="0"/>
          </a:p>
          <a:p>
            <a:r>
              <a:rPr lang="en-US" b="1" dirty="0" smtClean="0"/>
              <a:t>Ask: </a:t>
            </a:r>
            <a:r>
              <a:rPr lang="en-US" dirty="0" smtClean="0"/>
              <a:t>Why do you think a family might bring the person’s favorite music?</a:t>
            </a:r>
          </a:p>
          <a:p>
            <a:endParaRPr lang="en-US" b="1" dirty="0" smtClean="0"/>
          </a:p>
          <a:p>
            <a:r>
              <a:rPr lang="en-US" b="1" dirty="0" smtClean="0"/>
              <a:t>Optional</a:t>
            </a:r>
            <a:r>
              <a:rPr lang="en-US" b="0" dirty="0" smtClean="0"/>
              <a:t>: </a:t>
            </a:r>
            <a:r>
              <a:rPr lang="en-US" dirty="0" smtClean="0"/>
              <a:t>Ask students how the same tradition might look different when it becomes part of different cultures.</a:t>
            </a:r>
            <a:endParaRPr lang="es-419" b="0" dirty="0"/>
          </a:p>
        </p:txBody>
      </p:sp>
      <p:sp>
        <p:nvSpPr>
          <p:cNvPr id="4" name="Slide Number Placeholder 3"/>
          <p:cNvSpPr>
            <a:spLocks noGrp="1"/>
          </p:cNvSpPr>
          <p:nvPr>
            <p:ph type="sldNum" sz="quarter" idx="10"/>
          </p:nvPr>
        </p:nvSpPr>
        <p:spPr/>
        <p:txBody>
          <a:bodyPr/>
          <a:lstStyle/>
          <a:p>
            <a:fld id="{415EF370-EB13-4124-A156-8BE36C0B3C66}" type="slidenum">
              <a:rPr lang="es-419" smtClean="0"/>
              <a:t>12</a:t>
            </a:fld>
            <a:endParaRPr lang="es-419"/>
          </a:p>
        </p:txBody>
      </p:sp>
    </p:spTree>
    <p:extLst>
      <p:ext uri="{BB962C8B-B14F-4D97-AF65-F5344CB8AC3E}">
        <p14:creationId xmlns:p14="http://schemas.microsoft.com/office/powerpoint/2010/main" val="1566502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 </a:t>
            </a:r>
            <a:r>
              <a:rPr lang="en-US" dirty="0" smtClean="0"/>
              <a:t>An </a:t>
            </a:r>
            <a:r>
              <a:rPr lang="en-US" i="1" dirty="0" smtClean="0"/>
              <a:t>altar de </a:t>
            </a:r>
            <a:r>
              <a:rPr lang="en-US" i="1" dirty="0" err="1" smtClean="0"/>
              <a:t>muertos</a:t>
            </a:r>
            <a:r>
              <a:rPr lang="en-US" dirty="0" smtClean="0"/>
              <a:t> is also commonly called an </a:t>
            </a:r>
            <a:r>
              <a:rPr lang="en-US" i="1" dirty="0" err="1" smtClean="0"/>
              <a:t>ofrenda</a:t>
            </a:r>
            <a:r>
              <a:rPr lang="en-US" dirty="0" smtClean="0"/>
              <a:t>. Both terms are used for the space families prepare to remember loved ones who have died.</a:t>
            </a:r>
          </a:p>
          <a:p>
            <a:endParaRPr lang="en-US" dirty="0" smtClean="0"/>
          </a:p>
          <a:p>
            <a:r>
              <a:rPr lang="en-US" b="1" dirty="0" smtClean="0"/>
              <a:t>Ask: </a:t>
            </a:r>
            <a:r>
              <a:rPr lang="en-US" dirty="0" smtClean="0"/>
              <a:t>What do you see?</a:t>
            </a:r>
          </a:p>
          <a:p>
            <a:endParaRPr lang="en-US" dirty="0" smtClean="0"/>
          </a:p>
          <a:p>
            <a:r>
              <a:rPr lang="en-US" b="1" dirty="0" smtClean="0"/>
              <a:t>Optional:</a:t>
            </a:r>
            <a:r>
              <a:rPr lang="en-US" dirty="0" smtClean="0"/>
              <a:t> Explain the meaning of the words </a:t>
            </a:r>
            <a:r>
              <a:rPr lang="en-US" i="1" dirty="0" smtClean="0"/>
              <a:t>altar</a:t>
            </a:r>
            <a:r>
              <a:rPr lang="en-US" dirty="0" smtClean="0"/>
              <a:t> and </a:t>
            </a:r>
            <a:r>
              <a:rPr lang="en-US" i="1" dirty="0" err="1" smtClean="0"/>
              <a:t>ofrenda</a:t>
            </a:r>
            <a:r>
              <a:rPr lang="en-US" dirty="0" smtClean="0"/>
              <a:t>. </a:t>
            </a:r>
            <a:r>
              <a:rPr lang="en-US" i="1" dirty="0" smtClean="0"/>
              <a:t>Altar</a:t>
            </a:r>
            <a:r>
              <a:rPr lang="en-US" dirty="0" smtClean="0"/>
              <a:t> is similar to the English word </a:t>
            </a:r>
            <a:r>
              <a:rPr lang="en-US" i="1" dirty="0" smtClean="0"/>
              <a:t>altar</a:t>
            </a:r>
            <a:r>
              <a:rPr lang="en-US" dirty="0" smtClean="0"/>
              <a:t>, and </a:t>
            </a:r>
            <a:r>
              <a:rPr lang="en-US" i="1" dirty="0" err="1" smtClean="0"/>
              <a:t>ofrenda</a:t>
            </a:r>
            <a:r>
              <a:rPr lang="en-US" dirty="0" smtClean="0"/>
              <a:t> means </a:t>
            </a:r>
            <a:r>
              <a:rPr lang="en-US" i="1" dirty="0" smtClean="0"/>
              <a:t>offering</a:t>
            </a:r>
            <a:r>
              <a:rPr lang="en-US" dirty="0" smtClean="0"/>
              <a:t>. You can ask your students: </a:t>
            </a:r>
            <a:r>
              <a:rPr lang="en-US" b="0" dirty="0" smtClean="0"/>
              <a:t>What do you think </a:t>
            </a:r>
            <a:r>
              <a:rPr lang="en-US" b="0" i="1" dirty="0" smtClean="0"/>
              <a:t>altar</a:t>
            </a:r>
            <a:r>
              <a:rPr lang="en-US" b="0" dirty="0" smtClean="0"/>
              <a:t> means? Does it look like an English word you know?</a:t>
            </a:r>
            <a:br>
              <a:rPr lang="en-US" b="0" dirty="0" smtClean="0"/>
            </a:br>
            <a:r>
              <a:rPr lang="en-US" b="0" dirty="0" smtClean="0"/>
              <a:t>What do you think </a:t>
            </a:r>
            <a:r>
              <a:rPr lang="en-US" b="0" i="1" dirty="0" err="1" smtClean="0"/>
              <a:t>ofrenda</a:t>
            </a:r>
            <a:r>
              <a:rPr lang="en-US" b="0" dirty="0" smtClean="0"/>
              <a:t> means (offering)?</a:t>
            </a:r>
            <a:endParaRPr lang="es-419" b="0" dirty="0"/>
          </a:p>
        </p:txBody>
      </p:sp>
      <p:sp>
        <p:nvSpPr>
          <p:cNvPr id="4" name="Slide Number Placeholder 3"/>
          <p:cNvSpPr>
            <a:spLocks noGrp="1"/>
          </p:cNvSpPr>
          <p:nvPr>
            <p:ph type="sldNum" sz="quarter" idx="10"/>
          </p:nvPr>
        </p:nvSpPr>
        <p:spPr/>
        <p:txBody>
          <a:bodyPr/>
          <a:lstStyle/>
          <a:p>
            <a:fld id="{415EF370-EB13-4124-A156-8BE36C0B3C66}" type="slidenum">
              <a:rPr lang="es-419" smtClean="0"/>
              <a:t>13</a:t>
            </a:fld>
            <a:endParaRPr lang="es-419"/>
          </a:p>
        </p:txBody>
      </p:sp>
    </p:spTree>
    <p:extLst>
      <p:ext uri="{BB962C8B-B14F-4D97-AF65-F5344CB8AC3E}">
        <p14:creationId xmlns:p14="http://schemas.microsoft.com/office/powerpoint/2010/main" val="2198688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a:t>
            </a:r>
            <a:r>
              <a:rPr lang="en-US" dirty="0" smtClean="0"/>
              <a:t> Photographs and personal objects help families remember the person and share stories about their life. The objects may represent things the person owned, enjoyed, collected, or cared about. They can also help younger family members learn about relatives they may never have known. </a:t>
            </a:r>
          </a:p>
          <a:p>
            <a:endParaRPr lang="en-US" dirty="0" smtClean="0"/>
          </a:p>
          <a:p>
            <a:r>
              <a:rPr lang="en-US" b="1" dirty="0" smtClean="0"/>
              <a:t>Ask:</a:t>
            </a:r>
            <a:r>
              <a:rPr lang="en-US" dirty="0" smtClean="0"/>
              <a:t> What objects do you see? Why do you think there</a:t>
            </a:r>
            <a:r>
              <a:rPr lang="en-US" baseline="0" dirty="0" smtClean="0"/>
              <a:t> is a rock, a painted plate, and a dog on the altar? </a:t>
            </a:r>
          </a:p>
          <a:p>
            <a:r>
              <a:rPr lang="en-US" b="1" dirty="0" smtClean="0"/>
              <a:t>Example:</a:t>
            </a:r>
            <a:r>
              <a:rPr lang="en-US" dirty="0" smtClean="0"/>
              <a:t> The rock represents someone who was a mining engineer. The plate was painted by the person being remembered. The dog represents a beloved pet that had died.</a:t>
            </a:r>
            <a:endParaRPr lang="en-US" baseline="0" dirty="0" smtClean="0"/>
          </a:p>
          <a:p>
            <a:endParaRPr lang="en-US" baseline="0" dirty="0" smtClean="0"/>
          </a:p>
          <a:p>
            <a:r>
              <a:rPr lang="en-US" b="1" baseline="0" dirty="0" smtClean="0"/>
              <a:t>Optional: </a:t>
            </a:r>
            <a:r>
              <a:rPr lang="en-US" b="0" baseline="0" dirty="0" smtClean="0"/>
              <a:t>Ask the kids: </a:t>
            </a:r>
            <a:r>
              <a:rPr lang="en-US" dirty="0" smtClean="0"/>
              <a:t>What object would help someone remember you?</a:t>
            </a:r>
            <a:endParaRPr lang="es-419" dirty="0"/>
          </a:p>
        </p:txBody>
      </p:sp>
      <p:sp>
        <p:nvSpPr>
          <p:cNvPr id="4" name="Slide Number Placeholder 3"/>
          <p:cNvSpPr>
            <a:spLocks noGrp="1"/>
          </p:cNvSpPr>
          <p:nvPr>
            <p:ph type="sldNum" sz="quarter" idx="10"/>
          </p:nvPr>
        </p:nvSpPr>
        <p:spPr/>
        <p:txBody>
          <a:bodyPr/>
          <a:lstStyle/>
          <a:p>
            <a:fld id="{415EF370-EB13-4124-A156-8BE36C0B3C66}" type="slidenum">
              <a:rPr lang="es-419" smtClean="0"/>
              <a:t>14</a:t>
            </a:fld>
            <a:endParaRPr lang="es-419"/>
          </a:p>
        </p:txBody>
      </p:sp>
    </p:spTree>
    <p:extLst>
      <p:ext uri="{BB962C8B-B14F-4D97-AF65-F5344CB8AC3E}">
        <p14:creationId xmlns:p14="http://schemas.microsoft.com/office/powerpoint/2010/main" val="3983263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  </a:t>
            </a:r>
            <a:r>
              <a:rPr lang="en-US" dirty="0" smtClean="0"/>
              <a:t>Marigold petals (</a:t>
            </a:r>
            <a:r>
              <a:rPr lang="en-US" i="1" dirty="0" err="1" smtClean="0"/>
              <a:t>cempasúchil</a:t>
            </a:r>
            <a:r>
              <a:rPr lang="en-US" dirty="0" smtClean="0"/>
              <a:t>) may be used to create a path leading to the altar. Their bright color and scent are traditionally believed to help guide the souls home. Candles provide light to help them find their way.</a:t>
            </a:r>
          </a:p>
          <a:p>
            <a:r>
              <a:rPr lang="en-US" b="1" dirty="0" smtClean="0"/>
              <a:t>Optional:  </a:t>
            </a:r>
            <a:r>
              <a:rPr lang="en-US" dirty="0" smtClean="0"/>
              <a:t>Introduce the word </a:t>
            </a:r>
            <a:r>
              <a:rPr lang="en-US" i="1" dirty="0" err="1" smtClean="0"/>
              <a:t>cempasúchil</a:t>
            </a:r>
            <a:r>
              <a:rPr lang="en-US" dirty="0" smtClean="0"/>
              <a:t>, the traditional marigold used for </a:t>
            </a:r>
            <a:r>
              <a:rPr lang="en-US" dirty="0" err="1" smtClean="0"/>
              <a:t>Día</a:t>
            </a:r>
            <a:r>
              <a:rPr lang="en-US" dirty="0" smtClean="0"/>
              <a:t> de </a:t>
            </a:r>
            <a:r>
              <a:rPr lang="en-US" dirty="0" err="1" smtClean="0"/>
              <a:t>Muertos</a:t>
            </a:r>
            <a:r>
              <a:rPr lang="en-US" dirty="0" smtClean="0"/>
              <a:t>.</a:t>
            </a:r>
            <a:endParaRPr lang="es-419" dirty="0"/>
          </a:p>
        </p:txBody>
      </p:sp>
      <p:sp>
        <p:nvSpPr>
          <p:cNvPr id="4" name="Slide Number Placeholder 3"/>
          <p:cNvSpPr>
            <a:spLocks noGrp="1"/>
          </p:cNvSpPr>
          <p:nvPr>
            <p:ph type="sldNum" sz="quarter" idx="10"/>
          </p:nvPr>
        </p:nvSpPr>
        <p:spPr/>
        <p:txBody>
          <a:bodyPr/>
          <a:lstStyle/>
          <a:p>
            <a:fld id="{415EF370-EB13-4124-A156-8BE36C0B3C66}" type="slidenum">
              <a:rPr lang="es-419" smtClean="0"/>
              <a:t>15</a:t>
            </a:fld>
            <a:endParaRPr lang="es-419"/>
          </a:p>
        </p:txBody>
      </p:sp>
    </p:spTree>
    <p:extLst>
      <p:ext uri="{BB962C8B-B14F-4D97-AF65-F5344CB8AC3E}">
        <p14:creationId xmlns:p14="http://schemas.microsoft.com/office/powerpoint/2010/main" val="4164853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 </a:t>
            </a:r>
            <a:r>
              <a:rPr lang="en-US" dirty="0" smtClean="0"/>
              <a:t>Families may place the loved one’s favorite foods and drinks on the altar. Water is traditionally offered to refresh the souls after their journey. The food and drinks also help create a welcoming place for the returning loved one.</a:t>
            </a:r>
            <a:r>
              <a:rPr lang="en-US" baseline="0" dirty="0" smtClean="0"/>
              <a:t> </a:t>
            </a:r>
            <a:r>
              <a:rPr lang="en-US" dirty="0" smtClean="0"/>
              <a:t>Traditionally, copal is believed to help keep away harmful or unwanted spirits.</a:t>
            </a:r>
          </a:p>
          <a:p>
            <a:endParaRPr lang="en-US" dirty="0" smtClean="0"/>
          </a:p>
          <a:p>
            <a:r>
              <a:rPr lang="en-US" b="1" dirty="0" smtClean="0"/>
              <a:t>Ask: </a:t>
            </a:r>
            <a:r>
              <a:rPr lang="en-US" dirty="0" smtClean="0"/>
              <a:t>Have you ever smelled incense or a scented candle? What did it smell like?</a:t>
            </a:r>
          </a:p>
          <a:p>
            <a:endParaRPr lang="en-US" b="1" dirty="0" smtClean="0"/>
          </a:p>
          <a:p>
            <a:r>
              <a:rPr lang="en-US" b="1" dirty="0" smtClean="0"/>
              <a:t>Optional:</a:t>
            </a:r>
            <a:r>
              <a:rPr lang="en-US" b="1" baseline="0" dirty="0" smtClean="0"/>
              <a:t> </a:t>
            </a:r>
            <a:r>
              <a:rPr lang="en-US" dirty="0" smtClean="0"/>
              <a:t>Copal is an aromatic resin that is burned in a way similar to incense. Its fragrant smoke has been used in Indigenous ceremonies in Mexico since before the arrival of the Spaniards. Students may recognize the idea of burning incense from other religious or cultural traditions.</a:t>
            </a:r>
            <a:endParaRPr lang="es-419" dirty="0"/>
          </a:p>
        </p:txBody>
      </p:sp>
      <p:sp>
        <p:nvSpPr>
          <p:cNvPr id="4" name="Slide Number Placeholder 3"/>
          <p:cNvSpPr>
            <a:spLocks noGrp="1"/>
          </p:cNvSpPr>
          <p:nvPr>
            <p:ph type="sldNum" sz="quarter" idx="10"/>
          </p:nvPr>
        </p:nvSpPr>
        <p:spPr/>
        <p:txBody>
          <a:bodyPr/>
          <a:lstStyle/>
          <a:p>
            <a:fld id="{415EF370-EB13-4124-A156-8BE36C0B3C66}" type="slidenum">
              <a:rPr lang="es-419" smtClean="0"/>
              <a:t>16</a:t>
            </a:fld>
            <a:endParaRPr lang="es-419"/>
          </a:p>
        </p:txBody>
      </p:sp>
    </p:spTree>
    <p:extLst>
      <p:ext uri="{BB962C8B-B14F-4D97-AF65-F5344CB8AC3E}">
        <p14:creationId xmlns:p14="http://schemas.microsoft.com/office/powerpoint/2010/main" val="3536856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 </a:t>
            </a:r>
            <a:r>
              <a:rPr lang="en-US" dirty="0" smtClean="0"/>
              <a:t>These are some other elements students may see on an Altar de </a:t>
            </a:r>
            <a:r>
              <a:rPr lang="en-US" dirty="0" err="1" smtClean="0"/>
              <a:t>Muertos</a:t>
            </a:r>
            <a:r>
              <a:rPr lang="en-US" dirty="0" smtClean="0"/>
              <a:t>. Altars vary by region and family, so not every altar includes all of these elements.</a:t>
            </a:r>
          </a:p>
          <a:p>
            <a:r>
              <a:rPr lang="en-US" b="1" dirty="0" err="1" smtClean="0"/>
              <a:t>Calaveritas</a:t>
            </a:r>
            <a:r>
              <a:rPr lang="en-US" dirty="0" smtClean="0"/>
              <a:t> are often colorful and playful representations of skulls rather than frightening ones.</a:t>
            </a:r>
            <a:br>
              <a:rPr lang="en-US" dirty="0" smtClean="0"/>
            </a:br>
            <a:r>
              <a:rPr lang="en-US" b="1" dirty="0" smtClean="0"/>
              <a:t>Pan de </a:t>
            </a:r>
            <a:r>
              <a:rPr lang="en-US" b="1" dirty="0" err="1" smtClean="0"/>
              <a:t>Muerto</a:t>
            </a:r>
            <a:r>
              <a:rPr lang="en-US" dirty="0" smtClean="0"/>
              <a:t> is a traditional bread prepared for </a:t>
            </a:r>
            <a:r>
              <a:rPr lang="en-US" dirty="0" err="1" smtClean="0"/>
              <a:t>Día</a:t>
            </a:r>
            <a:r>
              <a:rPr lang="en-US" dirty="0" smtClean="0"/>
              <a:t> de </a:t>
            </a:r>
            <a:r>
              <a:rPr lang="en-US" dirty="0" err="1" smtClean="0"/>
              <a:t>Muertos</a:t>
            </a:r>
            <a:r>
              <a:rPr lang="en-US" dirty="0" smtClean="0"/>
              <a:t>; the decorations on top often resemble bones.</a:t>
            </a:r>
            <a:br>
              <a:rPr lang="en-US" dirty="0" smtClean="0"/>
            </a:br>
            <a:r>
              <a:rPr lang="en-US" b="1" dirty="0" err="1" smtClean="0"/>
              <a:t>Papel</a:t>
            </a:r>
            <a:r>
              <a:rPr lang="en-US" b="1" dirty="0" smtClean="0"/>
              <a:t> </a:t>
            </a:r>
            <a:r>
              <a:rPr lang="en-US" b="1" dirty="0" err="1" smtClean="0"/>
              <a:t>picado</a:t>
            </a:r>
            <a:r>
              <a:rPr lang="en-US" dirty="0" smtClean="0"/>
              <a:t> adds color and movement and is sometimes associated with air or wind.</a:t>
            </a:r>
            <a:br>
              <a:rPr lang="en-US" dirty="0" smtClean="0"/>
            </a:br>
            <a:r>
              <a:rPr lang="en-US" dirty="0" smtClean="0"/>
              <a:t>The </a:t>
            </a:r>
            <a:r>
              <a:rPr lang="en-US" b="1" dirty="0" smtClean="0"/>
              <a:t>cross</a:t>
            </a:r>
            <a:r>
              <a:rPr lang="en-US" dirty="0" smtClean="0"/>
              <a:t> reflects the Catholic influence on </a:t>
            </a:r>
            <a:r>
              <a:rPr lang="en-US" dirty="0" err="1" smtClean="0"/>
              <a:t>Día</a:t>
            </a:r>
            <a:r>
              <a:rPr lang="en-US" dirty="0" smtClean="0"/>
              <a:t> de </a:t>
            </a:r>
            <a:r>
              <a:rPr lang="en-US" dirty="0" err="1" smtClean="0"/>
              <a:t>Muertos</a:t>
            </a:r>
            <a:r>
              <a:rPr lang="en-US" dirty="0" smtClean="0"/>
              <a:t> traditions.</a:t>
            </a:r>
          </a:p>
          <a:p>
            <a:endParaRPr lang="en-US" dirty="0" smtClean="0"/>
          </a:p>
          <a:p>
            <a:r>
              <a:rPr lang="en-US" b="1" dirty="0" smtClean="0"/>
              <a:t>Ask:  </a:t>
            </a:r>
            <a:r>
              <a:rPr lang="en-US" b="0" dirty="0" smtClean="0"/>
              <a:t>Which of</a:t>
            </a:r>
            <a:r>
              <a:rPr lang="en-US" b="0" baseline="0" dirty="0" smtClean="0"/>
              <a:t> these have you seen before?</a:t>
            </a:r>
          </a:p>
          <a:p>
            <a:endParaRPr lang="en-US" b="0" baseline="0" dirty="0" smtClean="0"/>
          </a:p>
          <a:p>
            <a:r>
              <a:rPr lang="en-US" b="1" dirty="0" smtClean="0"/>
              <a:t>Optional:</a:t>
            </a:r>
            <a:r>
              <a:rPr lang="en-US" dirty="0" smtClean="0"/>
              <a:t> In Mexico, sugar or chocolate skulls may be decorated with people’s names and given to friends or family members. They are playful </a:t>
            </a:r>
            <a:r>
              <a:rPr lang="en-US" dirty="0" err="1" smtClean="0"/>
              <a:t>Día</a:t>
            </a:r>
            <a:r>
              <a:rPr lang="en-US" dirty="0" smtClean="0"/>
              <a:t> de </a:t>
            </a:r>
            <a:r>
              <a:rPr lang="en-US" dirty="0" err="1" smtClean="0"/>
              <a:t>Muertos</a:t>
            </a:r>
            <a:r>
              <a:rPr lang="en-US" dirty="0" smtClean="0"/>
              <a:t> treats, not frightening messages.</a:t>
            </a:r>
            <a:endParaRPr lang="es-419" b="0" dirty="0"/>
          </a:p>
        </p:txBody>
      </p:sp>
      <p:sp>
        <p:nvSpPr>
          <p:cNvPr id="4" name="Slide Number Placeholder 3"/>
          <p:cNvSpPr>
            <a:spLocks noGrp="1"/>
          </p:cNvSpPr>
          <p:nvPr>
            <p:ph type="sldNum" sz="quarter" idx="10"/>
          </p:nvPr>
        </p:nvSpPr>
        <p:spPr/>
        <p:txBody>
          <a:bodyPr/>
          <a:lstStyle/>
          <a:p>
            <a:fld id="{415EF370-EB13-4124-A156-8BE36C0B3C66}" type="slidenum">
              <a:rPr lang="es-419" smtClean="0"/>
              <a:t>17</a:t>
            </a:fld>
            <a:endParaRPr lang="es-419"/>
          </a:p>
        </p:txBody>
      </p:sp>
    </p:spTree>
    <p:extLst>
      <p:ext uri="{BB962C8B-B14F-4D97-AF65-F5344CB8AC3E}">
        <p14:creationId xmlns:p14="http://schemas.microsoft.com/office/powerpoint/2010/main" val="942682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a:t>
            </a:r>
            <a:r>
              <a:rPr lang="en-US" dirty="0" smtClean="0"/>
              <a:t> Remind students of what they learned about the origins of </a:t>
            </a:r>
            <a:r>
              <a:rPr lang="en-US" b="1" dirty="0" smtClean="0"/>
              <a:t>Halloween</a:t>
            </a:r>
            <a:r>
              <a:rPr lang="en-US" dirty="0" smtClean="0"/>
              <a:t>. In the traditions discussed in that presentation, people tried to protect themselves from spirits or keep them away. In </a:t>
            </a:r>
            <a:r>
              <a:rPr lang="en-US" b="1" dirty="0" err="1" smtClean="0"/>
              <a:t>Día</a:t>
            </a:r>
            <a:r>
              <a:rPr lang="en-US" b="1" dirty="0" smtClean="0"/>
              <a:t> de </a:t>
            </a:r>
            <a:r>
              <a:rPr lang="en-US" b="1" dirty="0" err="1" smtClean="0"/>
              <a:t>Muertos</a:t>
            </a:r>
            <a:r>
              <a:rPr lang="en-US" b="1" dirty="0" smtClean="0"/>
              <a:t> </a:t>
            </a:r>
            <a:r>
              <a:rPr lang="en-US" dirty="0" smtClean="0"/>
              <a:t>traditions, families prepare to welcome the spirits of loved ones who have died.</a:t>
            </a:r>
          </a:p>
          <a:p>
            <a:endParaRPr lang="en-US" dirty="0" smtClean="0"/>
          </a:p>
          <a:p>
            <a:r>
              <a:rPr lang="en-US" b="1" dirty="0" smtClean="0"/>
              <a:t>Ask:</a:t>
            </a:r>
            <a:r>
              <a:rPr lang="en-US" dirty="0" smtClean="0"/>
              <a:t> What is different about the way the two traditions view spirits?</a:t>
            </a:r>
            <a:endParaRPr lang="es-419" dirty="0"/>
          </a:p>
        </p:txBody>
      </p:sp>
      <p:sp>
        <p:nvSpPr>
          <p:cNvPr id="4" name="Slide Number Placeholder 3"/>
          <p:cNvSpPr>
            <a:spLocks noGrp="1"/>
          </p:cNvSpPr>
          <p:nvPr>
            <p:ph type="sldNum" sz="quarter" idx="10"/>
          </p:nvPr>
        </p:nvSpPr>
        <p:spPr/>
        <p:txBody>
          <a:bodyPr/>
          <a:lstStyle/>
          <a:p>
            <a:fld id="{415EF370-EB13-4124-A156-8BE36C0B3C66}" type="slidenum">
              <a:rPr lang="es-419" smtClean="0"/>
              <a:t>18</a:t>
            </a:fld>
            <a:endParaRPr lang="es-419"/>
          </a:p>
        </p:txBody>
      </p:sp>
    </p:spTree>
    <p:extLst>
      <p:ext uri="{BB962C8B-B14F-4D97-AF65-F5344CB8AC3E}">
        <p14:creationId xmlns:p14="http://schemas.microsoft.com/office/powerpoint/2010/main" val="2557309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s-419"/>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s-419"/>
          </a:p>
        </p:txBody>
      </p:sp>
      <p:sp>
        <p:nvSpPr>
          <p:cNvPr id="4" name="Date Placeholder 3"/>
          <p:cNvSpPr>
            <a:spLocks noGrp="1"/>
          </p:cNvSpPr>
          <p:nvPr>
            <p:ph type="dt" sz="half" idx="10"/>
          </p:nvPr>
        </p:nvSpPr>
        <p:spPr/>
        <p:txBody>
          <a:bodyPr/>
          <a:lstStyle/>
          <a:p>
            <a:fld id="{CF3FE1BF-1334-491C-9ADC-F3B8559E1738}" type="datetimeFigureOut">
              <a:rPr lang="es-419" smtClean="0"/>
              <a:t>8/10/2026</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EDC3E701-F403-4E40-A7DB-864F3BC2D4FC}" type="slidenum">
              <a:rPr lang="es-419" smtClean="0"/>
              <a:t>‹#›</a:t>
            </a:fld>
            <a:endParaRPr lang="es-419"/>
          </a:p>
        </p:txBody>
      </p:sp>
      <p:sp>
        <p:nvSpPr>
          <p:cNvPr id="7" name="TextBox 6"/>
          <p:cNvSpPr txBox="1"/>
          <p:nvPr userDrawn="1"/>
        </p:nvSpPr>
        <p:spPr>
          <a:xfrm>
            <a:off x="0" y="6538912"/>
            <a:ext cx="2286001" cy="276999"/>
          </a:xfrm>
          <a:prstGeom prst="rect">
            <a:avLst/>
          </a:prstGeom>
          <a:noFill/>
        </p:spPr>
        <p:txBody>
          <a:bodyPr wrap="square" rtlCol="0">
            <a:spAutoFit/>
          </a:bodyPr>
          <a:lstStyle/>
          <a:p>
            <a:r>
              <a:rPr lang="en-US" sz="1200" b="1" dirty="0" smtClean="0">
                <a:solidFill>
                  <a:srgbClr val="9900CC"/>
                </a:solidFill>
              </a:rPr>
              <a:t>© 2026 Pandora Languages, LLC</a:t>
            </a:r>
            <a:endParaRPr lang="es-419" sz="1200" b="1" dirty="0">
              <a:solidFill>
                <a:srgbClr val="9900CC"/>
              </a:solidFill>
            </a:endParaRPr>
          </a:p>
        </p:txBody>
      </p:sp>
    </p:spTree>
    <p:extLst>
      <p:ext uri="{BB962C8B-B14F-4D97-AF65-F5344CB8AC3E}">
        <p14:creationId xmlns:p14="http://schemas.microsoft.com/office/powerpoint/2010/main" val="2257717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419"/>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4" name="Date Placeholder 3"/>
          <p:cNvSpPr>
            <a:spLocks noGrp="1"/>
          </p:cNvSpPr>
          <p:nvPr>
            <p:ph type="dt" sz="half" idx="10"/>
          </p:nvPr>
        </p:nvSpPr>
        <p:spPr/>
        <p:txBody>
          <a:bodyPr/>
          <a:lstStyle/>
          <a:p>
            <a:fld id="{CF3FE1BF-1334-491C-9ADC-F3B8559E1738}" type="datetimeFigureOut">
              <a:rPr lang="es-419" smtClean="0"/>
              <a:t>8/10/2026</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4116253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s-419"/>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3FE1BF-1334-491C-9ADC-F3B8559E1738}" type="datetimeFigureOut">
              <a:rPr lang="es-419" smtClean="0"/>
              <a:t>8/10/2026</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1310394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419"/>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5" name="Date Placeholder 4"/>
          <p:cNvSpPr>
            <a:spLocks noGrp="1"/>
          </p:cNvSpPr>
          <p:nvPr>
            <p:ph type="dt" sz="half" idx="10"/>
          </p:nvPr>
        </p:nvSpPr>
        <p:spPr/>
        <p:txBody>
          <a:bodyPr/>
          <a:lstStyle/>
          <a:p>
            <a:fld id="{CF3FE1BF-1334-491C-9ADC-F3B8559E1738}" type="datetimeFigureOut">
              <a:rPr lang="es-419" smtClean="0"/>
              <a:t>8/10/2026</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1523212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s-419"/>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7" name="Date Placeholder 6"/>
          <p:cNvSpPr>
            <a:spLocks noGrp="1"/>
          </p:cNvSpPr>
          <p:nvPr>
            <p:ph type="dt" sz="half" idx="10"/>
          </p:nvPr>
        </p:nvSpPr>
        <p:spPr/>
        <p:txBody>
          <a:bodyPr/>
          <a:lstStyle/>
          <a:p>
            <a:fld id="{CF3FE1BF-1334-491C-9ADC-F3B8559E1738}" type="datetimeFigureOut">
              <a:rPr lang="es-419" smtClean="0"/>
              <a:t>8/10/2026</a:t>
            </a:fld>
            <a:endParaRPr lang="es-419"/>
          </a:p>
        </p:txBody>
      </p:sp>
      <p:sp>
        <p:nvSpPr>
          <p:cNvPr id="8" name="Footer Placeholder 7"/>
          <p:cNvSpPr>
            <a:spLocks noGrp="1"/>
          </p:cNvSpPr>
          <p:nvPr>
            <p:ph type="ftr" sz="quarter" idx="11"/>
          </p:nvPr>
        </p:nvSpPr>
        <p:spPr/>
        <p:txBody>
          <a:bodyPr/>
          <a:lstStyle/>
          <a:p>
            <a:endParaRPr lang="es-419"/>
          </a:p>
        </p:txBody>
      </p:sp>
      <p:sp>
        <p:nvSpPr>
          <p:cNvPr id="9" name="Slide Number Placeholder 8"/>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704410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419"/>
          </a:p>
        </p:txBody>
      </p:sp>
      <p:sp>
        <p:nvSpPr>
          <p:cNvPr id="3" name="Date Placeholder 2"/>
          <p:cNvSpPr>
            <a:spLocks noGrp="1"/>
          </p:cNvSpPr>
          <p:nvPr>
            <p:ph type="dt" sz="half" idx="10"/>
          </p:nvPr>
        </p:nvSpPr>
        <p:spPr/>
        <p:txBody>
          <a:bodyPr/>
          <a:lstStyle/>
          <a:p>
            <a:fld id="{CF3FE1BF-1334-491C-9ADC-F3B8559E1738}" type="datetimeFigureOut">
              <a:rPr lang="es-419" smtClean="0"/>
              <a:t>8/10/2026</a:t>
            </a:fld>
            <a:endParaRPr lang="es-419"/>
          </a:p>
        </p:txBody>
      </p:sp>
      <p:sp>
        <p:nvSpPr>
          <p:cNvPr id="4" name="Footer Placeholder 3"/>
          <p:cNvSpPr>
            <a:spLocks noGrp="1"/>
          </p:cNvSpPr>
          <p:nvPr>
            <p:ph type="ftr" sz="quarter" idx="11"/>
          </p:nvPr>
        </p:nvSpPr>
        <p:spPr/>
        <p:txBody>
          <a:bodyPr/>
          <a:lstStyle/>
          <a:p>
            <a:endParaRPr lang="es-419"/>
          </a:p>
        </p:txBody>
      </p:sp>
      <p:sp>
        <p:nvSpPr>
          <p:cNvPr id="5" name="Slide Number Placeholder 4"/>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750050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3FE1BF-1334-491C-9ADC-F3B8559E1738}" type="datetimeFigureOut">
              <a:rPr lang="es-419" smtClean="0"/>
              <a:t>8/10/2026</a:t>
            </a:fld>
            <a:endParaRPr lang="es-419"/>
          </a:p>
        </p:txBody>
      </p:sp>
      <p:sp>
        <p:nvSpPr>
          <p:cNvPr id="3" name="Footer Placeholder 2"/>
          <p:cNvSpPr>
            <a:spLocks noGrp="1"/>
          </p:cNvSpPr>
          <p:nvPr>
            <p:ph type="ftr" sz="quarter" idx="11"/>
          </p:nvPr>
        </p:nvSpPr>
        <p:spPr/>
        <p:txBody>
          <a:bodyPr/>
          <a:lstStyle/>
          <a:p>
            <a:endParaRPr lang="es-419"/>
          </a:p>
        </p:txBody>
      </p:sp>
      <p:sp>
        <p:nvSpPr>
          <p:cNvPr id="4" name="Slide Number Placeholder 3"/>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3769657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s-419"/>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3FE1BF-1334-491C-9ADC-F3B8559E1738}" type="datetimeFigureOut">
              <a:rPr lang="es-419" smtClean="0"/>
              <a:t>8/10/2026</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4173123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s-419"/>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419"/>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3FE1BF-1334-491C-9ADC-F3B8559E1738}" type="datetimeFigureOut">
              <a:rPr lang="es-419" smtClean="0"/>
              <a:t>8/10/2026</a:t>
            </a:fld>
            <a:endParaRPr lang="es-419"/>
          </a:p>
        </p:txBody>
      </p:sp>
      <p:sp>
        <p:nvSpPr>
          <p:cNvPr id="6" name="Footer Placeholder 5"/>
          <p:cNvSpPr>
            <a:spLocks noGrp="1"/>
          </p:cNvSpPr>
          <p:nvPr>
            <p:ph type="ftr" sz="quarter" idx="11"/>
          </p:nvPr>
        </p:nvSpPr>
        <p:spPr/>
        <p:txBody>
          <a:bodyPr/>
          <a:lstStyle/>
          <a:p>
            <a:endParaRPr lang="es-419"/>
          </a:p>
        </p:txBody>
      </p:sp>
      <p:sp>
        <p:nvSpPr>
          <p:cNvPr id="7" name="Slide Number Placeholder 6"/>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3861459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419"/>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4" name="Date Placeholder 3"/>
          <p:cNvSpPr>
            <a:spLocks noGrp="1"/>
          </p:cNvSpPr>
          <p:nvPr>
            <p:ph type="dt" sz="half" idx="10"/>
          </p:nvPr>
        </p:nvSpPr>
        <p:spPr/>
        <p:txBody>
          <a:bodyPr/>
          <a:lstStyle/>
          <a:p>
            <a:fld id="{CF3FE1BF-1334-491C-9ADC-F3B8559E1738}" type="datetimeFigureOut">
              <a:rPr lang="es-419" smtClean="0"/>
              <a:t>8/10/2026</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3349864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s-419"/>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4" name="Date Placeholder 3"/>
          <p:cNvSpPr>
            <a:spLocks noGrp="1"/>
          </p:cNvSpPr>
          <p:nvPr>
            <p:ph type="dt" sz="half" idx="10"/>
          </p:nvPr>
        </p:nvSpPr>
        <p:spPr/>
        <p:txBody>
          <a:bodyPr/>
          <a:lstStyle/>
          <a:p>
            <a:fld id="{CF3FE1BF-1334-491C-9ADC-F3B8559E1738}" type="datetimeFigureOut">
              <a:rPr lang="es-419" smtClean="0"/>
              <a:t>8/10/2026</a:t>
            </a:fld>
            <a:endParaRPr lang="es-419"/>
          </a:p>
        </p:txBody>
      </p:sp>
      <p:sp>
        <p:nvSpPr>
          <p:cNvPr id="5" name="Footer Placeholder 4"/>
          <p:cNvSpPr>
            <a:spLocks noGrp="1"/>
          </p:cNvSpPr>
          <p:nvPr>
            <p:ph type="ftr" sz="quarter" idx="11"/>
          </p:nvPr>
        </p:nvSpPr>
        <p:spPr/>
        <p:txBody>
          <a:bodyPr/>
          <a:lstStyle/>
          <a:p>
            <a:endParaRPr lang="es-419"/>
          </a:p>
        </p:txBody>
      </p:sp>
      <p:sp>
        <p:nvSpPr>
          <p:cNvPr id="6" name="Slide Number Placeholder 5"/>
          <p:cNvSpPr>
            <a:spLocks noGrp="1"/>
          </p:cNvSpPr>
          <p:nvPr>
            <p:ph type="sldNum" sz="quarter" idx="12"/>
          </p:nvPr>
        </p:nvSpPr>
        <p:spPr/>
        <p:txBody>
          <a:bodyPr/>
          <a:lstStyle/>
          <a:p>
            <a:fld id="{EDC3E701-F403-4E40-A7DB-864F3BC2D4FC}" type="slidenum">
              <a:rPr lang="es-419" smtClean="0"/>
              <a:t>‹#›</a:t>
            </a:fld>
            <a:endParaRPr lang="es-419"/>
          </a:p>
        </p:txBody>
      </p:sp>
    </p:spTree>
    <p:extLst>
      <p:ext uri="{BB962C8B-B14F-4D97-AF65-F5344CB8AC3E}">
        <p14:creationId xmlns:p14="http://schemas.microsoft.com/office/powerpoint/2010/main" val="378453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s-419"/>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419"/>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3FE1BF-1334-491C-9ADC-F3B8559E1738}" type="datetimeFigureOut">
              <a:rPr lang="es-419" smtClean="0"/>
              <a:t>8/10/2026</a:t>
            </a:fld>
            <a:endParaRPr lang="es-419"/>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419"/>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3E701-F403-4E40-A7DB-864F3BC2D4FC}" type="slidenum">
              <a:rPr lang="es-419" smtClean="0"/>
              <a:t>‹#›</a:t>
            </a:fld>
            <a:endParaRPr lang="es-419"/>
          </a:p>
        </p:txBody>
      </p:sp>
    </p:spTree>
    <p:extLst>
      <p:ext uri="{BB962C8B-B14F-4D97-AF65-F5344CB8AC3E}">
        <p14:creationId xmlns:p14="http://schemas.microsoft.com/office/powerpoint/2010/main" val="378650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a:off x="1801767" y="169327"/>
            <a:ext cx="8603637" cy="1569660"/>
          </a:xfrm>
          <a:prstGeom prst="rect">
            <a:avLst/>
          </a:prstGeom>
          <a:noFill/>
        </p:spPr>
        <p:txBody>
          <a:bodyPr wrap="none" rtlCol="0">
            <a:spAutoFit/>
          </a:bodyPr>
          <a:lstStyle/>
          <a:p>
            <a:r>
              <a:rPr lang="en-US" sz="9600" dirty="0" err="1" smtClean="0">
                <a:solidFill>
                  <a:srgbClr val="FFC000"/>
                </a:solidFill>
                <a:latin typeface="AR HERMANN" panose="02000000000000000000" pitchFamily="2" charset="0"/>
              </a:rPr>
              <a:t>Día</a:t>
            </a:r>
            <a:r>
              <a:rPr lang="en-US" sz="9600" dirty="0" smtClean="0">
                <a:solidFill>
                  <a:srgbClr val="FFC000"/>
                </a:solidFill>
                <a:latin typeface="AR HERMANN" panose="02000000000000000000" pitchFamily="2" charset="0"/>
              </a:rPr>
              <a:t> de </a:t>
            </a:r>
            <a:r>
              <a:rPr lang="en-US" sz="9600" dirty="0" err="1" smtClean="0">
                <a:solidFill>
                  <a:srgbClr val="FFC000"/>
                </a:solidFill>
                <a:latin typeface="AR HERMANN" panose="02000000000000000000" pitchFamily="2" charset="0"/>
              </a:rPr>
              <a:t>muertos</a:t>
            </a:r>
            <a:endParaRPr lang="es-419" sz="9600" dirty="0">
              <a:solidFill>
                <a:srgbClr val="FFC000"/>
              </a:solidFill>
              <a:latin typeface="AR HERMANN" panose="02000000000000000000" pitchFamily="2"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8625" y="1456379"/>
            <a:ext cx="5291442" cy="529144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3954" y="1456379"/>
            <a:ext cx="5316773" cy="5316773"/>
          </a:xfrm>
          <a:prstGeom prst="rect">
            <a:avLst/>
          </a:prstGeom>
        </p:spPr>
      </p:pic>
      <p:sp>
        <p:nvSpPr>
          <p:cNvPr id="3" name="TextBox 2"/>
          <p:cNvSpPr txBox="1"/>
          <p:nvPr/>
        </p:nvSpPr>
        <p:spPr>
          <a:xfrm>
            <a:off x="138545" y="6253018"/>
            <a:ext cx="3094182" cy="369332"/>
          </a:xfrm>
          <a:prstGeom prst="rect">
            <a:avLst/>
          </a:prstGeom>
          <a:noFill/>
        </p:spPr>
        <p:txBody>
          <a:bodyPr wrap="square" rtlCol="0">
            <a:spAutoFit/>
          </a:bodyPr>
          <a:lstStyle/>
          <a:p>
            <a:endParaRPr lang="es-419" dirty="0">
              <a:solidFill>
                <a:srgbClr val="FF9900"/>
              </a:solidFill>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91252" y="5556803"/>
            <a:ext cx="2500748" cy="1218786"/>
          </a:xfrm>
          <a:prstGeom prst="rect">
            <a:avLst/>
          </a:prstGeom>
        </p:spPr>
      </p:pic>
    </p:spTree>
    <p:extLst>
      <p:ext uri="{BB962C8B-B14F-4D97-AF65-F5344CB8AC3E}">
        <p14:creationId xmlns:p14="http://schemas.microsoft.com/office/powerpoint/2010/main" val="335240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1594338" y="408092"/>
            <a:ext cx="9003323" cy="830997"/>
          </a:xfrm>
          <a:prstGeom prst="rect">
            <a:avLst/>
          </a:prstGeom>
          <a:noFill/>
        </p:spPr>
        <p:txBody>
          <a:bodyPr wrap="square" rtlCol="0">
            <a:spAutoFit/>
          </a:bodyPr>
          <a:lstStyle/>
          <a:p>
            <a:pPr algn="ctr"/>
            <a:r>
              <a:rPr lang="en-US" sz="4800" dirty="0" smtClean="0">
                <a:solidFill>
                  <a:srgbClr val="7030A0"/>
                </a:solidFill>
                <a:latin typeface="Arial Rounded MT Bold" panose="020F0704030504030204" pitchFamily="34" charset="0"/>
              </a:rPr>
              <a:t>What is </a:t>
            </a:r>
            <a:r>
              <a:rPr lang="en-US" sz="4800" i="1" dirty="0" err="1" smtClean="0">
                <a:solidFill>
                  <a:srgbClr val="7030A0"/>
                </a:solidFill>
                <a:latin typeface="Arial Rounded MT Bold" panose="020F0704030504030204" pitchFamily="34" charset="0"/>
              </a:rPr>
              <a:t>Día</a:t>
            </a:r>
            <a:r>
              <a:rPr lang="en-US" sz="4800" i="1" dirty="0" smtClean="0">
                <a:solidFill>
                  <a:srgbClr val="7030A0"/>
                </a:solidFill>
                <a:latin typeface="Arial Rounded MT Bold" panose="020F0704030504030204" pitchFamily="34" charset="0"/>
              </a:rPr>
              <a:t> de </a:t>
            </a:r>
            <a:r>
              <a:rPr lang="en-US" sz="4800" i="1" dirty="0" err="1" smtClean="0">
                <a:solidFill>
                  <a:srgbClr val="7030A0"/>
                </a:solidFill>
                <a:latin typeface="Arial Rounded MT Bold" panose="020F0704030504030204" pitchFamily="34" charset="0"/>
              </a:rPr>
              <a:t>Muertos</a:t>
            </a:r>
            <a:r>
              <a:rPr lang="en-US" sz="4800" dirty="0" smtClean="0">
                <a:solidFill>
                  <a:srgbClr val="7030A0"/>
                </a:solidFill>
                <a:latin typeface="Arial Rounded MT Bold" panose="020F0704030504030204" pitchFamily="34" charset="0"/>
              </a:rPr>
              <a:t>?</a:t>
            </a:r>
            <a:endParaRPr lang="es-419" sz="4800" dirty="0">
              <a:solidFill>
                <a:srgbClr val="7030A0"/>
              </a:solidFill>
              <a:latin typeface="Arial Rounded MT Bold" panose="020F0704030504030204" pitchFamily="34" charset="0"/>
            </a:endParaRPr>
          </a:p>
        </p:txBody>
      </p:sp>
      <p:sp>
        <p:nvSpPr>
          <p:cNvPr id="4" name="TextBox 3"/>
          <p:cNvSpPr txBox="1"/>
          <p:nvPr/>
        </p:nvSpPr>
        <p:spPr>
          <a:xfrm>
            <a:off x="1100919" y="1617873"/>
            <a:ext cx="4995081" cy="3690754"/>
          </a:xfrm>
          <a:prstGeom prst="rect">
            <a:avLst/>
          </a:prstGeom>
          <a:noFill/>
        </p:spPr>
        <p:txBody>
          <a:bodyPr wrap="square" rtlCol="0">
            <a:spAutoFit/>
          </a:bodyPr>
          <a:lstStyle/>
          <a:p>
            <a:pPr>
              <a:lnSpc>
                <a:spcPct val="150000"/>
              </a:lnSpc>
            </a:pPr>
            <a:r>
              <a:rPr lang="en-US" sz="3200" i="1" dirty="0" err="1" smtClean="0">
                <a:solidFill>
                  <a:srgbClr val="7030A0"/>
                </a:solidFill>
                <a:latin typeface="Arial Rounded MT Bold" panose="020F0704030504030204" pitchFamily="34" charset="0"/>
              </a:rPr>
              <a:t>Día</a:t>
            </a:r>
            <a:r>
              <a:rPr lang="en-US" sz="3200" i="1" dirty="0" smtClean="0">
                <a:solidFill>
                  <a:srgbClr val="7030A0"/>
                </a:solidFill>
                <a:latin typeface="Arial Rounded MT Bold" panose="020F0704030504030204" pitchFamily="34" charset="0"/>
              </a:rPr>
              <a:t> de </a:t>
            </a:r>
            <a:r>
              <a:rPr lang="en-US" sz="3200" i="1" dirty="0" err="1" smtClean="0">
                <a:solidFill>
                  <a:srgbClr val="7030A0"/>
                </a:solidFill>
                <a:latin typeface="Arial Rounded MT Bold" panose="020F0704030504030204" pitchFamily="34" charset="0"/>
              </a:rPr>
              <a:t>Muertos</a:t>
            </a:r>
            <a:r>
              <a:rPr lang="en-US" sz="3200" i="1" dirty="0" smtClean="0">
                <a:solidFill>
                  <a:srgbClr val="7030A0"/>
                </a:solidFill>
                <a:latin typeface="Arial Rounded MT Bold" panose="020F0704030504030204" pitchFamily="34" charset="0"/>
              </a:rPr>
              <a:t> </a:t>
            </a:r>
            <a:r>
              <a:rPr lang="en-US" sz="3200" dirty="0" smtClean="0">
                <a:solidFill>
                  <a:srgbClr val="7030A0"/>
                </a:solidFill>
                <a:latin typeface="Arial Rounded MT Bold" panose="020F0704030504030204" pitchFamily="34" charset="0"/>
              </a:rPr>
              <a:t>is a Mexican tradition that honors and remembers loved ones who have died.</a:t>
            </a:r>
          </a:p>
        </p:txBody>
      </p:sp>
      <p:pic>
        <p:nvPicPr>
          <p:cNvPr id="3" name="Picture 2"/>
          <p:cNvPicPr>
            <a:picLocks noChangeAspect="1"/>
          </p:cNvPicPr>
          <p:nvPr/>
        </p:nvPicPr>
        <p:blipFill>
          <a:blip r:embed="rId3"/>
          <a:stretch>
            <a:fillRect/>
          </a:stretch>
        </p:blipFill>
        <p:spPr>
          <a:xfrm>
            <a:off x="7069539" y="2020627"/>
            <a:ext cx="4517409" cy="2986364"/>
          </a:xfrm>
          <a:prstGeom prst="rect">
            <a:avLst/>
          </a:prstGeom>
        </p:spPr>
      </p:pic>
      <p:sp>
        <p:nvSpPr>
          <p:cNvPr id="6" name="TextBox 5"/>
          <p:cNvSpPr txBox="1"/>
          <p:nvPr/>
        </p:nvSpPr>
        <p:spPr>
          <a:xfrm>
            <a:off x="1594338" y="5687411"/>
            <a:ext cx="10486030" cy="584775"/>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It is a time to remember and celebrate their lives!</a:t>
            </a:r>
            <a:endParaRPr lang="es-419" sz="3200"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23212736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432079" y="480894"/>
            <a:ext cx="11759921" cy="830997"/>
          </a:xfrm>
          <a:prstGeom prst="rect">
            <a:avLst/>
          </a:prstGeom>
          <a:noFill/>
        </p:spPr>
        <p:txBody>
          <a:bodyPr wrap="square" rtlCol="0">
            <a:spAutoFit/>
          </a:bodyPr>
          <a:lstStyle/>
          <a:p>
            <a:r>
              <a:rPr lang="en-US" sz="4800" dirty="0" smtClean="0">
                <a:solidFill>
                  <a:srgbClr val="7030A0"/>
                </a:solidFill>
                <a:latin typeface="Arial Rounded MT Bold" panose="020F0704030504030204" pitchFamily="34" charset="0"/>
              </a:rPr>
              <a:t>Where did </a:t>
            </a:r>
            <a:r>
              <a:rPr lang="en-US" sz="4800" i="1" dirty="0" err="1" smtClean="0">
                <a:solidFill>
                  <a:srgbClr val="7030A0"/>
                </a:solidFill>
                <a:latin typeface="Arial Rounded MT Bold" panose="020F0704030504030204" pitchFamily="34" charset="0"/>
              </a:rPr>
              <a:t>Día</a:t>
            </a:r>
            <a:r>
              <a:rPr lang="en-US" sz="4800" i="1" dirty="0" smtClean="0">
                <a:solidFill>
                  <a:srgbClr val="7030A0"/>
                </a:solidFill>
                <a:latin typeface="Arial Rounded MT Bold" panose="020F0704030504030204" pitchFamily="34" charset="0"/>
              </a:rPr>
              <a:t> de </a:t>
            </a:r>
            <a:r>
              <a:rPr lang="en-US" sz="4800" i="1" dirty="0" err="1" smtClean="0">
                <a:solidFill>
                  <a:srgbClr val="7030A0"/>
                </a:solidFill>
                <a:latin typeface="Arial Rounded MT Bold" panose="020F0704030504030204" pitchFamily="34" charset="0"/>
              </a:rPr>
              <a:t>Muertos</a:t>
            </a:r>
            <a:r>
              <a:rPr lang="en-US" sz="4800" i="1" dirty="0" smtClean="0">
                <a:solidFill>
                  <a:srgbClr val="7030A0"/>
                </a:solidFill>
                <a:latin typeface="Arial Rounded MT Bold" panose="020F0704030504030204" pitchFamily="34" charset="0"/>
              </a:rPr>
              <a:t> </a:t>
            </a:r>
            <a:r>
              <a:rPr lang="en-US" sz="4800" dirty="0" smtClean="0">
                <a:solidFill>
                  <a:srgbClr val="7030A0"/>
                </a:solidFill>
                <a:latin typeface="Arial Rounded MT Bold" panose="020F0704030504030204" pitchFamily="34" charset="0"/>
              </a:rPr>
              <a:t>come from?</a:t>
            </a:r>
          </a:p>
        </p:txBody>
      </p:sp>
      <p:sp>
        <p:nvSpPr>
          <p:cNvPr id="5" name="TextBox 4"/>
          <p:cNvSpPr txBox="1"/>
          <p:nvPr/>
        </p:nvSpPr>
        <p:spPr>
          <a:xfrm>
            <a:off x="871359" y="1736209"/>
            <a:ext cx="10449281" cy="1474763"/>
          </a:xfrm>
          <a:prstGeom prst="rect">
            <a:avLst/>
          </a:prstGeom>
          <a:noFill/>
        </p:spPr>
        <p:txBody>
          <a:bodyPr wrap="square" rtlCol="0">
            <a:spAutoFit/>
          </a:bodyPr>
          <a:lstStyle/>
          <a:p>
            <a:pPr>
              <a:lnSpc>
                <a:spcPct val="150000"/>
              </a:lnSpc>
            </a:pPr>
            <a:r>
              <a:rPr lang="es-419" sz="3200" dirty="0" err="1" smtClean="0">
                <a:solidFill>
                  <a:srgbClr val="7030A0"/>
                </a:solidFill>
                <a:latin typeface="Arial Rounded MT Bold" panose="020F0704030504030204" pitchFamily="34" charset="0"/>
              </a:rPr>
              <a:t>Some</a:t>
            </a:r>
            <a:r>
              <a:rPr lang="es-419" sz="3200" dirty="0" smtClean="0">
                <a:solidFill>
                  <a:srgbClr val="7030A0"/>
                </a:solidFill>
                <a:latin typeface="Arial Rounded MT Bold" panose="020F0704030504030204" pitchFamily="34" charset="0"/>
              </a:rPr>
              <a:t> of </a:t>
            </a:r>
            <a:r>
              <a:rPr lang="es-419" sz="3200" dirty="0" err="1" smtClean="0">
                <a:solidFill>
                  <a:srgbClr val="7030A0"/>
                </a:solidFill>
                <a:latin typeface="Arial Rounded MT Bold" panose="020F0704030504030204" pitchFamily="34" charset="0"/>
              </a:rPr>
              <a:t>its</a:t>
            </a:r>
            <a:r>
              <a:rPr lang="es-419" sz="3200" dirty="0" smtClean="0">
                <a:solidFill>
                  <a:srgbClr val="7030A0"/>
                </a:solidFill>
                <a:latin typeface="Arial Rounded MT Bold" panose="020F0704030504030204" pitchFamily="34" charset="0"/>
              </a:rPr>
              <a:t> </a:t>
            </a:r>
            <a:r>
              <a:rPr lang="es-419" sz="3200" dirty="0" err="1" smtClean="0">
                <a:solidFill>
                  <a:srgbClr val="7030A0"/>
                </a:solidFill>
                <a:latin typeface="Arial Rounded MT Bold" panose="020F0704030504030204" pitchFamily="34" charset="0"/>
              </a:rPr>
              <a:t>traditions</a:t>
            </a:r>
            <a:r>
              <a:rPr lang="es-419" sz="3200" dirty="0" smtClean="0">
                <a:solidFill>
                  <a:srgbClr val="7030A0"/>
                </a:solidFill>
                <a:latin typeface="Arial Rounded MT Bold" panose="020F0704030504030204" pitchFamily="34" charset="0"/>
              </a:rPr>
              <a:t> </a:t>
            </a:r>
            <a:r>
              <a:rPr lang="es-419" sz="3200" dirty="0" err="1" smtClean="0">
                <a:solidFill>
                  <a:srgbClr val="7030A0"/>
                </a:solidFill>
                <a:latin typeface="Arial Rounded MT Bold" panose="020F0704030504030204" pitchFamily="34" charset="0"/>
              </a:rPr>
              <a:t>have</a:t>
            </a:r>
            <a:r>
              <a:rPr lang="es-419" sz="3200" dirty="0" smtClean="0">
                <a:solidFill>
                  <a:srgbClr val="7030A0"/>
                </a:solidFill>
                <a:latin typeface="Arial Rounded MT Bold" panose="020F0704030504030204" pitchFamily="34" charset="0"/>
              </a:rPr>
              <a:t> </a:t>
            </a:r>
            <a:r>
              <a:rPr lang="es-419" sz="3200" dirty="0" err="1" smtClean="0">
                <a:solidFill>
                  <a:srgbClr val="7030A0"/>
                </a:solidFill>
                <a:latin typeface="Arial Rounded MT Bold" panose="020F0704030504030204" pitchFamily="34" charset="0"/>
              </a:rPr>
              <a:t>roots</a:t>
            </a:r>
            <a:r>
              <a:rPr lang="es-419" sz="3200" dirty="0" smtClean="0">
                <a:solidFill>
                  <a:srgbClr val="7030A0"/>
                </a:solidFill>
                <a:latin typeface="Arial Rounded MT Bold" panose="020F0704030504030204" pitchFamily="34" charset="0"/>
              </a:rPr>
              <a:t> in </a:t>
            </a:r>
            <a:r>
              <a:rPr lang="es-419" sz="3200" dirty="0" err="1" smtClean="0">
                <a:solidFill>
                  <a:srgbClr val="7030A0"/>
                </a:solidFill>
                <a:latin typeface="Arial Rounded MT Bold" panose="020F0704030504030204" pitchFamily="34" charset="0"/>
              </a:rPr>
              <a:t>ancient</a:t>
            </a:r>
            <a:r>
              <a:rPr lang="es-419" sz="3200" dirty="0" smtClean="0">
                <a:solidFill>
                  <a:srgbClr val="7030A0"/>
                </a:solidFill>
                <a:latin typeface="Arial Rounded MT Bold" panose="020F0704030504030204" pitchFamily="34" charset="0"/>
              </a:rPr>
              <a:t> cultures in </a:t>
            </a:r>
            <a:r>
              <a:rPr lang="es-419" sz="3200" dirty="0" err="1" smtClean="0">
                <a:solidFill>
                  <a:srgbClr val="7030A0"/>
                </a:solidFill>
                <a:latin typeface="Arial Rounded MT Bold" panose="020F0704030504030204" pitchFamily="34" charset="0"/>
              </a:rPr>
              <a:t>Mexico</a:t>
            </a:r>
            <a:r>
              <a:rPr lang="es-419" sz="3200" dirty="0" smtClean="0">
                <a:solidFill>
                  <a:srgbClr val="7030A0"/>
                </a:solidFill>
                <a:latin typeface="Arial Rounded MT Bold" panose="020F0704030504030204" pitchFamily="34" charset="0"/>
              </a:rPr>
              <a:t>.</a:t>
            </a:r>
          </a:p>
        </p:txBody>
      </p:sp>
      <p:sp>
        <p:nvSpPr>
          <p:cNvPr id="6" name="TextBox 5"/>
          <p:cNvSpPr txBox="1"/>
          <p:nvPr/>
        </p:nvSpPr>
        <p:spPr>
          <a:xfrm>
            <a:off x="6095999" y="3439225"/>
            <a:ext cx="5663921" cy="2952090"/>
          </a:xfrm>
          <a:prstGeom prst="rect">
            <a:avLst/>
          </a:prstGeom>
          <a:noFill/>
        </p:spPr>
        <p:txBody>
          <a:bodyPr wrap="square" rtlCol="0">
            <a:spAutoFit/>
          </a:bodyPr>
          <a:lstStyle/>
          <a:p>
            <a:pPr>
              <a:lnSpc>
                <a:spcPct val="150000"/>
              </a:lnSpc>
            </a:pPr>
            <a:r>
              <a:rPr lang="en-US" sz="3200" dirty="0" smtClean="0">
                <a:solidFill>
                  <a:srgbClr val="7030A0"/>
                </a:solidFill>
                <a:latin typeface="Arial Rounded MT Bold" panose="020F0704030504030204" pitchFamily="34" charset="0"/>
              </a:rPr>
              <a:t>Many indigenous cultures honored and remembered the dead long before the Spaniards arrived.</a:t>
            </a:r>
            <a:endParaRPr lang="en-US" sz="3200" dirty="0">
              <a:solidFill>
                <a:srgbClr val="7030A0"/>
              </a:solidFill>
              <a:latin typeface="Arial Rounded MT Bold" panose="020F0704030504030204" pitchFamily="34" charset="0"/>
            </a:endParaRPr>
          </a:p>
        </p:txBody>
      </p:sp>
      <p:pic>
        <p:nvPicPr>
          <p:cNvPr id="7" name="Picture 6"/>
          <p:cNvPicPr>
            <a:picLocks noChangeAspect="1"/>
          </p:cNvPicPr>
          <p:nvPr/>
        </p:nvPicPr>
        <p:blipFill rotWithShape="1">
          <a:blip r:embed="rId3"/>
          <a:srcRect b="7210"/>
          <a:stretch/>
        </p:blipFill>
        <p:spPr>
          <a:xfrm>
            <a:off x="1159261" y="3591110"/>
            <a:ext cx="4254007" cy="3031363"/>
          </a:xfrm>
          <a:prstGeom prst="rect">
            <a:avLst/>
          </a:prstGeom>
        </p:spPr>
      </p:pic>
    </p:spTree>
    <p:extLst>
      <p:ext uri="{BB962C8B-B14F-4D97-AF65-F5344CB8AC3E}">
        <p14:creationId xmlns:p14="http://schemas.microsoft.com/office/powerpoint/2010/main" val="25916729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770373" y="2488155"/>
            <a:ext cx="8299698" cy="584775"/>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solidFill>
                  <a:srgbClr val="7030A0"/>
                </a:solidFill>
                <a:latin typeface="Arial Rounded MT Bold" panose="020F0704030504030204" pitchFamily="34" charset="0"/>
              </a:rPr>
              <a:t>They lived in central Mexico</a:t>
            </a:r>
          </a:p>
        </p:txBody>
      </p:sp>
      <p:sp>
        <p:nvSpPr>
          <p:cNvPr id="5" name="TextBox 4"/>
          <p:cNvSpPr txBox="1"/>
          <p:nvPr/>
        </p:nvSpPr>
        <p:spPr>
          <a:xfrm>
            <a:off x="2748642" y="327398"/>
            <a:ext cx="6694715" cy="830997"/>
          </a:xfrm>
          <a:prstGeom prst="rect">
            <a:avLst/>
          </a:prstGeom>
          <a:noFill/>
        </p:spPr>
        <p:txBody>
          <a:bodyPr wrap="square" rtlCol="0">
            <a:spAutoFit/>
          </a:bodyPr>
          <a:lstStyle/>
          <a:p>
            <a:pPr algn="ctr"/>
            <a:r>
              <a:rPr lang="en-US" sz="4800" dirty="0" smtClean="0">
                <a:solidFill>
                  <a:srgbClr val="7030A0"/>
                </a:solidFill>
                <a:latin typeface="Arial Rounded MT Bold" panose="020F0704030504030204" pitchFamily="34" charset="0"/>
              </a:rPr>
              <a:t>Ancient Traditions</a:t>
            </a:r>
          </a:p>
        </p:txBody>
      </p:sp>
      <p:sp>
        <p:nvSpPr>
          <p:cNvPr id="6" name="TextBox 5"/>
          <p:cNvSpPr txBox="1"/>
          <p:nvPr/>
        </p:nvSpPr>
        <p:spPr>
          <a:xfrm>
            <a:off x="770374" y="1254173"/>
            <a:ext cx="10651252" cy="1077218"/>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solidFill>
                  <a:srgbClr val="7030A0"/>
                </a:solidFill>
                <a:latin typeface="Arial Rounded MT Bold" panose="020F0704030504030204" pitchFamily="34" charset="0"/>
              </a:rPr>
              <a:t>The </a:t>
            </a:r>
            <a:r>
              <a:rPr lang="en-US" sz="3200" b="1" dirty="0" err="1" smtClean="0">
                <a:solidFill>
                  <a:srgbClr val="7030A0"/>
                </a:solidFill>
                <a:latin typeface="Arial Rounded MT Bold" panose="020F0704030504030204" pitchFamily="34" charset="0"/>
              </a:rPr>
              <a:t>Teotihuacans</a:t>
            </a:r>
            <a:r>
              <a:rPr lang="en-US" sz="3200" b="1" dirty="0" smtClean="0">
                <a:solidFill>
                  <a:srgbClr val="7030A0"/>
                </a:solidFill>
                <a:latin typeface="Arial Rounded MT Bold" panose="020F0704030504030204" pitchFamily="34" charset="0"/>
              </a:rPr>
              <a:t> </a:t>
            </a:r>
            <a:r>
              <a:rPr lang="en-US" sz="3200" dirty="0" smtClean="0">
                <a:solidFill>
                  <a:srgbClr val="7030A0"/>
                </a:solidFill>
                <a:latin typeface="Arial Rounded MT Bold" panose="020F0704030504030204" pitchFamily="34" charset="0"/>
              </a:rPr>
              <a:t>were</a:t>
            </a:r>
            <a:r>
              <a:rPr lang="en-US" sz="3200" b="1" dirty="0" smtClean="0">
                <a:solidFill>
                  <a:srgbClr val="7030A0"/>
                </a:solidFill>
                <a:latin typeface="Arial Rounded MT Bold" panose="020F0704030504030204" pitchFamily="34" charset="0"/>
              </a:rPr>
              <a:t> </a:t>
            </a:r>
            <a:r>
              <a:rPr lang="en-US" sz="3200" dirty="0" smtClean="0">
                <a:solidFill>
                  <a:srgbClr val="7030A0"/>
                </a:solidFill>
                <a:latin typeface="Arial Rounded MT Bold" panose="020F0704030504030204" pitchFamily="34" charset="0"/>
              </a:rPr>
              <a:t>people who lived about 2,000 years ago, before the Aztecs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2880" y="4422667"/>
            <a:ext cx="6624320" cy="2038680"/>
          </a:xfrm>
          <a:prstGeom prst="rect">
            <a:avLst/>
          </a:prstGeom>
        </p:spPr>
      </p:pic>
      <p:pic>
        <p:nvPicPr>
          <p:cNvPr id="8" name="Picture 7"/>
          <p:cNvPicPr>
            <a:picLocks noChangeAspect="1"/>
          </p:cNvPicPr>
          <p:nvPr/>
        </p:nvPicPr>
        <p:blipFill>
          <a:blip r:embed="rId4"/>
          <a:stretch>
            <a:fillRect/>
          </a:stretch>
        </p:blipFill>
        <p:spPr>
          <a:xfrm>
            <a:off x="9874743" y="2554014"/>
            <a:ext cx="2012457" cy="1377285"/>
          </a:xfrm>
          <a:prstGeom prst="rect">
            <a:avLst/>
          </a:prstGeom>
        </p:spPr>
      </p:pic>
      <p:cxnSp>
        <p:nvCxnSpPr>
          <p:cNvPr id="10" name="Straight Connector 9"/>
          <p:cNvCxnSpPr/>
          <p:nvPr/>
        </p:nvCxnSpPr>
        <p:spPr>
          <a:xfrm flipH="1">
            <a:off x="5262880" y="3565539"/>
            <a:ext cx="5819650" cy="857128"/>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082528" y="3565539"/>
            <a:ext cx="804672" cy="936934"/>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514598" y="4084848"/>
            <a:ext cx="1567930" cy="369332"/>
          </a:xfrm>
          <a:prstGeom prst="rect">
            <a:avLst/>
          </a:prstGeom>
          <a:noFill/>
        </p:spPr>
        <p:txBody>
          <a:bodyPr wrap="none" rtlCol="0">
            <a:spAutoFit/>
          </a:bodyPr>
          <a:lstStyle/>
          <a:p>
            <a:r>
              <a:rPr lang="en-US" dirty="0" smtClean="0">
                <a:solidFill>
                  <a:srgbClr val="7030A0"/>
                </a:solidFill>
                <a:latin typeface="Arial Rounded MT Bold" panose="020F0704030504030204" pitchFamily="34" charset="0"/>
              </a:rPr>
              <a:t>Teotihuacán</a:t>
            </a:r>
            <a:endParaRPr lang="es-419" dirty="0">
              <a:solidFill>
                <a:srgbClr val="7030A0"/>
              </a:solidFill>
              <a:latin typeface="Arial Rounded MT Bold" panose="020F0704030504030204" pitchFamily="34" charset="0"/>
            </a:endParaRPr>
          </a:p>
        </p:txBody>
      </p:sp>
      <p:sp>
        <p:nvSpPr>
          <p:cNvPr id="16" name="TextBox 15"/>
          <p:cNvSpPr txBox="1"/>
          <p:nvPr/>
        </p:nvSpPr>
        <p:spPr>
          <a:xfrm>
            <a:off x="770373" y="3165096"/>
            <a:ext cx="7783318"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solidFill>
                  <a:srgbClr val="7030A0"/>
                </a:solidFill>
                <a:latin typeface="Arial Rounded MT Bold" panose="020F0704030504030204" pitchFamily="34" charset="0"/>
              </a:rPr>
              <a:t>They honored their dead</a:t>
            </a:r>
            <a:r>
              <a:rPr lang="en-US" sz="3200" i="1" dirty="0">
                <a:solidFill>
                  <a:srgbClr val="7030A0"/>
                </a:solidFill>
                <a:latin typeface="Arial Rounded MT Bold" panose="020F0704030504030204" pitchFamily="34" charset="0"/>
              </a:rPr>
              <a:t> </a:t>
            </a:r>
            <a:r>
              <a:rPr lang="en-US" sz="3200" dirty="0" smtClean="0">
                <a:solidFill>
                  <a:srgbClr val="7030A0"/>
                </a:solidFill>
                <a:latin typeface="Arial Rounded MT Bold" panose="020F0704030504030204" pitchFamily="34" charset="0"/>
              </a:rPr>
              <a:t>and buried them with objects for their </a:t>
            </a:r>
            <a:br>
              <a:rPr lang="en-US" sz="3200" dirty="0" smtClean="0">
                <a:solidFill>
                  <a:srgbClr val="7030A0"/>
                </a:solidFill>
                <a:latin typeface="Arial Rounded MT Bold" panose="020F0704030504030204" pitchFamily="34" charset="0"/>
              </a:rPr>
            </a:br>
            <a:r>
              <a:rPr lang="en-US" sz="3200" dirty="0" smtClean="0">
                <a:solidFill>
                  <a:srgbClr val="7030A0"/>
                </a:solidFill>
                <a:latin typeface="Arial Rounded MT Bold" panose="020F0704030504030204" pitchFamily="34" charset="0"/>
              </a:rPr>
              <a:t>journey after death</a:t>
            </a:r>
          </a:p>
          <a:p>
            <a:endParaRPr lang="en-US" sz="3200" dirty="0">
              <a:solidFill>
                <a:srgbClr val="7030A0"/>
              </a:solidFill>
              <a:latin typeface="Arial Rounded MT Bold" panose="020F0704030504030204" pitchFamily="34" charset="0"/>
            </a:endParaRPr>
          </a:p>
        </p:txBody>
      </p:sp>
      <p:pic>
        <p:nvPicPr>
          <p:cNvPr id="18" name="Picture 17"/>
          <p:cNvPicPr>
            <a:picLocks noChangeAspect="1"/>
          </p:cNvPicPr>
          <p:nvPr/>
        </p:nvPicPr>
        <p:blipFill rotWithShape="1">
          <a:blip r:embed="rId5" cstate="print">
            <a:extLst>
              <a:ext uri="{28A0092B-C50C-407E-A947-70E740481C1C}">
                <a14:useLocalDpi xmlns:a14="http://schemas.microsoft.com/office/drawing/2010/main" val="0"/>
              </a:ext>
            </a:extLst>
          </a:blip>
          <a:srcRect l="27173" r="32152"/>
          <a:stretch/>
        </p:blipFill>
        <p:spPr>
          <a:xfrm rot="5400000">
            <a:off x="2446275" y="4205323"/>
            <a:ext cx="1558264" cy="2873250"/>
          </a:xfrm>
          <a:prstGeom prst="rect">
            <a:avLst/>
          </a:prstGeom>
        </p:spPr>
      </p:pic>
    </p:spTree>
    <p:extLst>
      <p:ext uri="{BB962C8B-B14F-4D97-AF65-F5344CB8AC3E}">
        <p14:creationId xmlns:p14="http://schemas.microsoft.com/office/powerpoint/2010/main" val="3716613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864540" y="4599881"/>
            <a:ext cx="10992896" cy="1723549"/>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3200" dirty="0" smtClean="0">
                <a:solidFill>
                  <a:srgbClr val="7030A0"/>
                </a:solidFill>
                <a:latin typeface="Arial Rounded MT Bold" panose="020F0704030504030204" pitchFamily="34" charset="0"/>
              </a:rPr>
              <a:t>The Aztecs flourished centuries after </a:t>
            </a:r>
            <a:r>
              <a:rPr lang="en-US" sz="3200" dirty="0" err="1" smtClean="0">
                <a:solidFill>
                  <a:srgbClr val="7030A0"/>
                </a:solidFill>
                <a:latin typeface="Arial Rounded MT Bold" panose="020F0704030504030204" pitchFamily="34" charset="0"/>
              </a:rPr>
              <a:t>Teotihuacans</a:t>
            </a:r>
            <a:r>
              <a:rPr lang="en-US" sz="3200" dirty="0" smtClean="0">
                <a:solidFill>
                  <a:srgbClr val="7030A0"/>
                </a:solidFill>
                <a:latin typeface="Arial Rounded MT Bold" panose="020F0704030504030204" pitchFamily="34" charset="0"/>
              </a:rPr>
              <a:t> and lived in the same region</a:t>
            </a:r>
          </a:p>
          <a:p>
            <a:pPr marL="457200" indent="-457200">
              <a:buFont typeface="Arial" panose="020B0604020202020204" pitchFamily="34" charset="0"/>
              <a:buChar char="•"/>
            </a:pPr>
            <a:r>
              <a:rPr lang="en-US" sz="3200" dirty="0" smtClean="0">
                <a:solidFill>
                  <a:srgbClr val="7030A0"/>
                </a:solidFill>
                <a:latin typeface="Arial Rounded MT Bold" panose="020F0704030504030204" pitchFamily="34" charset="0"/>
              </a:rPr>
              <a:t>Like earlier cultures, they also honored the dead</a:t>
            </a:r>
            <a:endParaRPr lang="en-US" sz="3200" dirty="0">
              <a:solidFill>
                <a:srgbClr val="7030A0"/>
              </a:solidFill>
              <a:latin typeface="Arial Rounded MT Bold" panose="020F0704030504030204" pitchFamily="34" charset="0"/>
            </a:endParaRPr>
          </a:p>
        </p:txBody>
      </p:sp>
      <p:sp>
        <p:nvSpPr>
          <p:cNvPr id="5" name="TextBox 4"/>
          <p:cNvSpPr txBox="1"/>
          <p:nvPr/>
        </p:nvSpPr>
        <p:spPr>
          <a:xfrm>
            <a:off x="532563" y="408232"/>
            <a:ext cx="11093379" cy="1569660"/>
          </a:xfrm>
          <a:prstGeom prst="rect">
            <a:avLst/>
          </a:prstGeom>
          <a:noFill/>
        </p:spPr>
        <p:txBody>
          <a:bodyPr wrap="square" rtlCol="0">
            <a:spAutoFit/>
          </a:bodyPr>
          <a:lstStyle/>
          <a:p>
            <a:pPr algn="ctr"/>
            <a:r>
              <a:rPr lang="en-US" sz="4800" dirty="0" smtClean="0">
                <a:solidFill>
                  <a:srgbClr val="7030A0"/>
                </a:solidFill>
                <a:latin typeface="Arial Rounded MT Bold" panose="020F0704030504030204" pitchFamily="34" charset="0"/>
              </a:rPr>
              <a:t>From the </a:t>
            </a:r>
            <a:r>
              <a:rPr lang="en-US" sz="4800" dirty="0" err="1" smtClean="0">
                <a:solidFill>
                  <a:srgbClr val="7030A0"/>
                </a:solidFill>
                <a:latin typeface="Arial Rounded MT Bold" panose="020F0704030504030204" pitchFamily="34" charset="0"/>
              </a:rPr>
              <a:t>Teotihuacans</a:t>
            </a:r>
            <a:r>
              <a:rPr lang="en-US" sz="4800" dirty="0" smtClean="0">
                <a:solidFill>
                  <a:srgbClr val="7030A0"/>
                </a:solidFill>
                <a:latin typeface="Arial Rounded MT Bold" panose="020F0704030504030204" pitchFamily="34" charset="0"/>
              </a:rPr>
              <a:t> </a:t>
            </a:r>
          </a:p>
          <a:p>
            <a:pPr algn="ctr"/>
            <a:r>
              <a:rPr lang="en-US" sz="4800" dirty="0" smtClean="0">
                <a:solidFill>
                  <a:srgbClr val="7030A0"/>
                </a:solidFill>
                <a:latin typeface="Arial Rounded MT Bold" panose="020F0704030504030204" pitchFamily="34" charset="0"/>
              </a:rPr>
              <a:t>to the Aztecs</a:t>
            </a:r>
            <a:endParaRPr lang="en-US" sz="4800" dirty="0">
              <a:solidFill>
                <a:srgbClr val="7030A0"/>
              </a:solidFill>
              <a:latin typeface="Arial Rounded MT Bold" panose="020F0704030504030204" pitchFamily="34" charset="0"/>
            </a:endParaRPr>
          </a:p>
        </p:txBody>
      </p:sp>
      <p:cxnSp>
        <p:nvCxnSpPr>
          <p:cNvPr id="6" name="Straight Arrow Connector 5"/>
          <p:cNvCxnSpPr/>
          <p:nvPr/>
        </p:nvCxnSpPr>
        <p:spPr>
          <a:xfrm flipV="1">
            <a:off x="243069" y="3055716"/>
            <a:ext cx="11887200" cy="0"/>
          </a:xfrm>
          <a:prstGeom prst="straightConnector1">
            <a:avLst/>
          </a:prstGeom>
          <a:ln w="63500">
            <a:solidFill>
              <a:srgbClr val="7030A0"/>
            </a:solidFill>
            <a:tailEnd type="stealth" w="lg" len="lg"/>
          </a:ln>
        </p:spPr>
        <p:style>
          <a:lnRef idx="1">
            <a:schemeClr val="accent1"/>
          </a:lnRef>
          <a:fillRef idx="0">
            <a:schemeClr val="accent1"/>
          </a:fillRef>
          <a:effectRef idx="0">
            <a:schemeClr val="accent1"/>
          </a:effectRef>
          <a:fontRef idx="minor">
            <a:schemeClr val="tx1"/>
          </a:fontRef>
        </p:style>
      </p:cxnSp>
      <p:sp>
        <p:nvSpPr>
          <p:cNvPr id="7" name="Right Brace 6"/>
          <p:cNvSpPr/>
          <p:nvPr/>
        </p:nvSpPr>
        <p:spPr>
          <a:xfrm rot="5400000">
            <a:off x="3136497" y="1000969"/>
            <a:ext cx="382448" cy="4687747"/>
          </a:xfrm>
          <a:prstGeom prst="rightBrace">
            <a:avLst>
              <a:gd name="adj1" fmla="val 48739"/>
              <a:gd name="adj2" fmla="val 50360"/>
            </a:avLst>
          </a:prstGeom>
          <a:ln w="635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419"/>
          </a:p>
        </p:txBody>
      </p:sp>
      <p:cxnSp>
        <p:nvCxnSpPr>
          <p:cNvPr id="9" name="Straight Connector 8"/>
          <p:cNvCxnSpPr/>
          <p:nvPr/>
        </p:nvCxnSpPr>
        <p:spPr>
          <a:xfrm>
            <a:off x="10787601" y="2777923"/>
            <a:ext cx="0" cy="274320"/>
          </a:xfrm>
          <a:prstGeom prst="line">
            <a:avLst/>
          </a:prstGeom>
          <a:ln w="63500">
            <a:solidFill>
              <a:srgbClr val="7030A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255165" y="3336012"/>
            <a:ext cx="1064871" cy="400110"/>
          </a:xfrm>
          <a:prstGeom prst="rect">
            <a:avLst/>
          </a:prstGeom>
          <a:noFill/>
        </p:spPr>
        <p:txBody>
          <a:bodyPr wrap="square" rtlCol="0">
            <a:spAutoFit/>
          </a:bodyPr>
          <a:lstStyle/>
          <a:p>
            <a:r>
              <a:rPr lang="en-US" sz="2000" dirty="0" smtClean="0">
                <a:solidFill>
                  <a:srgbClr val="7030A0"/>
                </a:solidFill>
                <a:latin typeface="Arial Rounded MT Bold" panose="020F0704030504030204" pitchFamily="34" charset="0"/>
              </a:rPr>
              <a:t>Today</a:t>
            </a:r>
            <a:endParaRPr lang="es-419" sz="2000" dirty="0">
              <a:solidFill>
                <a:srgbClr val="7030A0"/>
              </a:solidFill>
              <a:latin typeface="Arial Rounded MT Bold" panose="020F0704030504030204" pitchFamily="34" charset="0"/>
            </a:endParaRPr>
          </a:p>
        </p:txBody>
      </p:sp>
      <p:sp>
        <p:nvSpPr>
          <p:cNvPr id="12" name="Right Brace 11"/>
          <p:cNvSpPr/>
          <p:nvPr/>
        </p:nvSpPr>
        <p:spPr>
          <a:xfrm rot="5400000">
            <a:off x="7773122" y="2863022"/>
            <a:ext cx="382448" cy="970345"/>
          </a:xfrm>
          <a:prstGeom prst="rightBrace">
            <a:avLst>
              <a:gd name="adj1" fmla="val 48739"/>
              <a:gd name="adj2" fmla="val 50360"/>
            </a:avLst>
          </a:prstGeom>
          <a:ln w="635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419"/>
          </a:p>
        </p:txBody>
      </p:sp>
      <p:cxnSp>
        <p:nvCxnSpPr>
          <p:cNvPr id="13" name="Straight Connector 12"/>
          <p:cNvCxnSpPr/>
          <p:nvPr/>
        </p:nvCxnSpPr>
        <p:spPr>
          <a:xfrm>
            <a:off x="1518212" y="2781396"/>
            <a:ext cx="0" cy="274320"/>
          </a:xfrm>
          <a:prstGeom prst="line">
            <a:avLst/>
          </a:prstGeom>
          <a:ln w="63500">
            <a:solidFill>
              <a:srgbClr val="7030A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33912" y="3584052"/>
            <a:ext cx="2157824" cy="646331"/>
          </a:xfrm>
          <a:prstGeom prst="rect">
            <a:avLst/>
          </a:prstGeom>
          <a:solidFill>
            <a:srgbClr val="FF9900"/>
          </a:solidFill>
        </p:spPr>
        <p:txBody>
          <a:bodyPr wrap="square" rtlCol="0">
            <a:spAutoFit/>
          </a:bodyPr>
          <a:lstStyle/>
          <a:p>
            <a:pPr algn="ctr"/>
            <a:r>
              <a:rPr lang="en-US" sz="2000" dirty="0" err="1" smtClean="0">
                <a:solidFill>
                  <a:srgbClr val="7030A0"/>
                </a:solidFill>
                <a:latin typeface="Arial Rounded MT Bold" panose="020F0704030504030204" pitchFamily="34" charset="0"/>
              </a:rPr>
              <a:t>Teotihuacans</a:t>
            </a:r>
            <a:endParaRPr lang="en-US" sz="2000" dirty="0" smtClean="0">
              <a:solidFill>
                <a:srgbClr val="7030A0"/>
              </a:solidFill>
              <a:latin typeface="Arial Rounded MT Bold" panose="020F0704030504030204" pitchFamily="34" charset="0"/>
            </a:endParaRPr>
          </a:p>
          <a:p>
            <a:pPr algn="ctr"/>
            <a:r>
              <a:rPr lang="en-US" sz="1600" dirty="0" smtClean="0">
                <a:solidFill>
                  <a:srgbClr val="7030A0"/>
                </a:solidFill>
                <a:latin typeface="Arial Rounded MT Bold" panose="020F0704030504030204" pitchFamily="34" charset="0"/>
              </a:rPr>
              <a:t>300 BCE - 900 CE</a:t>
            </a:r>
            <a:endParaRPr lang="es-419" sz="1600" dirty="0">
              <a:solidFill>
                <a:srgbClr val="7030A0"/>
              </a:solidFill>
              <a:latin typeface="Arial Rounded MT Bold" panose="020F0704030504030204" pitchFamily="34" charset="0"/>
            </a:endParaRPr>
          </a:p>
        </p:txBody>
      </p:sp>
      <p:sp>
        <p:nvSpPr>
          <p:cNvPr id="15" name="TextBox 14"/>
          <p:cNvSpPr txBox="1"/>
          <p:nvPr/>
        </p:nvSpPr>
        <p:spPr>
          <a:xfrm>
            <a:off x="7283369" y="3557047"/>
            <a:ext cx="1548117" cy="677108"/>
          </a:xfrm>
          <a:prstGeom prst="rect">
            <a:avLst/>
          </a:prstGeom>
          <a:solidFill>
            <a:srgbClr val="FF9900"/>
          </a:solidFill>
        </p:spPr>
        <p:txBody>
          <a:bodyPr wrap="square" rtlCol="0">
            <a:spAutoFit/>
          </a:bodyPr>
          <a:lstStyle/>
          <a:p>
            <a:r>
              <a:rPr lang="en-US" sz="2000" dirty="0" smtClean="0">
                <a:solidFill>
                  <a:srgbClr val="7030A0"/>
                </a:solidFill>
                <a:latin typeface="Arial Rounded MT Bold" panose="020F0704030504030204" pitchFamily="34" charset="0"/>
              </a:rPr>
              <a:t>  Aztecs</a:t>
            </a:r>
          </a:p>
          <a:p>
            <a:r>
              <a:rPr lang="en-US" dirty="0" smtClean="0">
                <a:solidFill>
                  <a:srgbClr val="7030A0"/>
                </a:solidFill>
                <a:latin typeface="Arial Rounded MT Bold" panose="020F0704030504030204" pitchFamily="34" charset="0"/>
              </a:rPr>
              <a:t>1300 - 1521</a:t>
            </a:r>
            <a:endParaRPr lang="es-419" dirty="0">
              <a:solidFill>
                <a:srgbClr val="7030A0"/>
              </a:solidFill>
              <a:latin typeface="Arial Rounded MT Bold" panose="020F0704030504030204" pitchFamily="34" charset="0"/>
            </a:endParaRPr>
          </a:p>
        </p:txBody>
      </p:sp>
      <p:cxnSp>
        <p:nvCxnSpPr>
          <p:cNvPr id="16" name="Straight Connector 15"/>
          <p:cNvCxnSpPr/>
          <p:nvPr/>
        </p:nvCxnSpPr>
        <p:spPr>
          <a:xfrm>
            <a:off x="8463020" y="2802998"/>
            <a:ext cx="0" cy="274320"/>
          </a:xfrm>
          <a:prstGeom prst="line">
            <a:avLst/>
          </a:prstGeom>
          <a:ln w="63500">
            <a:solidFill>
              <a:srgbClr val="7030A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620940" y="2201340"/>
            <a:ext cx="1719819" cy="707886"/>
          </a:xfrm>
          <a:prstGeom prst="rect">
            <a:avLst/>
          </a:prstGeom>
          <a:noFill/>
        </p:spPr>
        <p:txBody>
          <a:bodyPr wrap="square" rtlCol="0">
            <a:spAutoFit/>
          </a:bodyPr>
          <a:lstStyle/>
          <a:p>
            <a:pPr algn="ctr"/>
            <a:r>
              <a:rPr lang="en-US" sz="2000" dirty="0" smtClean="0">
                <a:solidFill>
                  <a:srgbClr val="7030A0"/>
                </a:solidFill>
                <a:latin typeface="Arial Rounded MT Bold" panose="020F0704030504030204" pitchFamily="34" charset="0"/>
              </a:rPr>
              <a:t>  Spaniards arrive</a:t>
            </a:r>
            <a:endParaRPr lang="es-419" dirty="0">
              <a:solidFill>
                <a:srgbClr val="7030A0"/>
              </a:solidFill>
              <a:latin typeface="Arial Rounded MT Bold" panose="020F0704030504030204" pitchFamily="34" charset="0"/>
            </a:endParaRPr>
          </a:p>
        </p:txBody>
      </p:sp>
      <p:sp>
        <p:nvSpPr>
          <p:cNvPr id="18" name="TextBox 17"/>
          <p:cNvSpPr txBox="1"/>
          <p:nvPr/>
        </p:nvSpPr>
        <p:spPr>
          <a:xfrm>
            <a:off x="9906123" y="2369432"/>
            <a:ext cx="1719819" cy="400110"/>
          </a:xfrm>
          <a:prstGeom prst="rect">
            <a:avLst/>
          </a:prstGeom>
          <a:noFill/>
        </p:spPr>
        <p:txBody>
          <a:bodyPr wrap="square" rtlCol="0">
            <a:spAutoFit/>
          </a:bodyPr>
          <a:lstStyle/>
          <a:p>
            <a:pPr algn="ctr"/>
            <a:r>
              <a:rPr lang="en-US" sz="2000" dirty="0" smtClean="0">
                <a:solidFill>
                  <a:srgbClr val="7030A0"/>
                </a:solidFill>
                <a:latin typeface="Arial Rounded MT Bold" panose="020F0704030504030204" pitchFamily="34" charset="0"/>
              </a:rPr>
              <a:t>2026</a:t>
            </a:r>
            <a:endParaRPr lang="es-419"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35219255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517915" y="398570"/>
            <a:ext cx="11333190" cy="769441"/>
          </a:xfrm>
          <a:prstGeom prst="rect">
            <a:avLst/>
          </a:prstGeom>
          <a:noFill/>
        </p:spPr>
        <p:txBody>
          <a:bodyPr wrap="square" rtlCol="0">
            <a:spAutoFit/>
          </a:bodyPr>
          <a:lstStyle/>
          <a:p>
            <a:pPr algn="ctr"/>
            <a:r>
              <a:rPr lang="en-US" sz="4400" dirty="0" smtClean="0">
                <a:solidFill>
                  <a:srgbClr val="7030A0"/>
                </a:solidFill>
                <a:latin typeface="Arial Rounded MT Bold" panose="020F0704030504030204" pitchFamily="34" charset="0"/>
              </a:rPr>
              <a:t>What did the Aztecs believe about death?</a:t>
            </a:r>
            <a:endParaRPr lang="en-US" sz="4400" dirty="0">
              <a:solidFill>
                <a:srgbClr val="7030A0"/>
              </a:solidFill>
              <a:latin typeface="Arial Rounded MT Bold" panose="020F0704030504030204" pitchFamily="34" charset="0"/>
            </a:endParaRPr>
          </a:p>
        </p:txBody>
      </p:sp>
      <p:sp>
        <p:nvSpPr>
          <p:cNvPr id="5" name="TextBox 4"/>
          <p:cNvSpPr txBox="1"/>
          <p:nvPr/>
        </p:nvSpPr>
        <p:spPr>
          <a:xfrm>
            <a:off x="884004" y="1552092"/>
            <a:ext cx="10601011" cy="584775"/>
          </a:xfrm>
          <a:prstGeom prst="rect">
            <a:avLst/>
          </a:prstGeom>
          <a:noFill/>
        </p:spPr>
        <p:txBody>
          <a:bodyPr wrap="square" rtlCol="0">
            <a:spAutoFit/>
          </a:bodyPr>
          <a:lstStyle/>
          <a:p>
            <a:pPr algn="ctr"/>
            <a:r>
              <a:rPr lang="en-US" sz="3200" dirty="0" smtClean="0">
                <a:solidFill>
                  <a:srgbClr val="7030A0"/>
                </a:solidFill>
                <a:latin typeface="Arial Rounded MT Bold" panose="020F0704030504030204" pitchFamily="34" charset="0"/>
              </a:rPr>
              <a:t>Have you heard where people go after they die?</a:t>
            </a:r>
          </a:p>
        </p:txBody>
      </p:sp>
      <p:sp>
        <p:nvSpPr>
          <p:cNvPr id="7" name="TextBox 6"/>
          <p:cNvSpPr txBox="1"/>
          <p:nvPr/>
        </p:nvSpPr>
        <p:spPr>
          <a:xfrm>
            <a:off x="1257338" y="2814182"/>
            <a:ext cx="9677324" cy="1569660"/>
          </a:xfrm>
          <a:prstGeom prst="rect">
            <a:avLst/>
          </a:prstGeom>
          <a:noFill/>
        </p:spPr>
        <p:txBody>
          <a:bodyPr wrap="square" rtlCol="0">
            <a:spAutoFit/>
          </a:bodyPr>
          <a:lstStyle/>
          <a:p>
            <a:pPr algn="ctr"/>
            <a:r>
              <a:rPr lang="en-US" sz="3200" b="1" dirty="0" smtClean="0">
                <a:solidFill>
                  <a:srgbClr val="7030A0"/>
                </a:solidFill>
              </a:rPr>
              <a:t>For the Aztecs, where people went after death did not depend on whether they had been “good” or “bad.”</a:t>
            </a:r>
            <a:endParaRPr lang="en-US" sz="3200" dirty="0" smtClean="0">
              <a:solidFill>
                <a:srgbClr val="7030A0"/>
              </a:solidFill>
            </a:endParaRPr>
          </a:p>
          <a:p>
            <a:pPr algn="ctr"/>
            <a:r>
              <a:rPr lang="en-US" sz="3200" b="1" dirty="0" smtClean="0">
                <a:solidFill>
                  <a:srgbClr val="7030A0"/>
                </a:solidFill>
              </a:rPr>
              <a:t>It depended mainly on how they died:</a:t>
            </a:r>
            <a:endParaRPr lang="en-US" sz="3200" dirty="0" smtClean="0">
              <a:solidFill>
                <a:srgbClr val="7030A0"/>
              </a:solidFill>
            </a:endParaRPr>
          </a:p>
        </p:txBody>
      </p:sp>
      <p:sp>
        <p:nvSpPr>
          <p:cNvPr id="6" name="TextBox 5"/>
          <p:cNvSpPr txBox="1"/>
          <p:nvPr/>
        </p:nvSpPr>
        <p:spPr>
          <a:xfrm>
            <a:off x="517915" y="6025685"/>
            <a:ext cx="11477569" cy="523220"/>
          </a:xfrm>
          <a:prstGeom prst="rect">
            <a:avLst/>
          </a:prstGeom>
          <a:noFill/>
        </p:spPr>
        <p:txBody>
          <a:bodyPr wrap="square" rtlCol="0">
            <a:spAutoFit/>
          </a:bodyPr>
          <a:lstStyle/>
          <a:p>
            <a:r>
              <a:rPr lang="en-US" sz="2800" b="1" dirty="0" smtClean="0">
                <a:solidFill>
                  <a:srgbClr val="7030A0"/>
                </a:solidFill>
              </a:rPr>
              <a:t>	</a:t>
            </a:r>
            <a:r>
              <a:rPr lang="en-US" sz="2800" b="1" dirty="0" err="1" smtClean="0">
                <a:solidFill>
                  <a:srgbClr val="7030A0"/>
                </a:solidFill>
              </a:rPr>
              <a:t>Tlalocan</a:t>
            </a:r>
            <a:r>
              <a:rPr lang="en-US" sz="2800" b="1" dirty="0" smtClean="0">
                <a:solidFill>
                  <a:srgbClr val="7030A0"/>
                </a:solidFill>
              </a:rPr>
              <a:t>	   </a:t>
            </a:r>
            <a:r>
              <a:rPr lang="en-US" sz="2800" b="1" dirty="0" err="1" smtClean="0">
                <a:solidFill>
                  <a:srgbClr val="7030A0"/>
                </a:solidFill>
              </a:rPr>
              <a:t>Tonatiuhichan</a:t>
            </a:r>
            <a:r>
              <a:rPr lang="en-US" sz="2800" b="1" dirty="0" smtClean="0">
                <a:solidFill>
                  <a:srgbClr val="7030A0"/>
                </a:solidFill>
              </a:rPr>
              <a:t> 	     </a:t>
            </a:r>
            <a:r>
              <a:rPr lang="en-US" sz="2400" b="1" dirty="0" err="1" smtClean="0">
                <a:solidFill>
                  <a:srgbClr val="7030A0"/>
                </a:solidFill>
              </a:rPr>
              <a:t>Chichihualcuauhco</a:t>
            </a:r>
            <a:r>
              <a:rPr lang="en-US" sz="2800" b="1" dirty="0" smtClean="0">
                <a:solidFill>
                  <a:srgbClr val="7030A0"/>
                </a:solidFill>
              </a:rPr>
              <a:t>	</a:t>
            </a:r>
            <a:r>
              <a:rPr lang="en-US" sz="2800" b="1" dirty="0" err="1" smtClean="0">
                <a:solidFill>
                  <a:srgbClr val="7030A0"/>
                </a:solidFill>
              </a:rPr>
              <a:t>Mictlán</a:t>
            </a:r>
            <a:endParaRPr lang="en-US" sz="2800" dirty="0" smtClean="0">
              <a:solidFill>
                <a:srgbClr val="7030A0"/>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13616" b="31303"/>
          <a:stretch/>
        </p:blipFill>
        <p:spPr>
          <a:xfrm>
            <a:off x="1257338" y="4814298"/>
            <a:ext cx="1958535" cy="107877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0857" y="4782818"/>
            <a:ext cx="1262760" cy="126276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76022" y="4624905"/>
            <a:ext cx="1457557" cy="1457557"/>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38052" y="5093736"/>
            <a:ext cx="1193559" cy="1193559"/>
          </a:xfrm>
          <a:prstGeom prst="rect">
            <a:avLst/>
          </a:prstGeom>
        </p:spPr>
      </p:pic>
    </p:spTree>
    <p:extLst>
      <p:ext uri="{BB962C8B-B14F-4D97-AF65-F5344CB8AC3E}">
        <p14:creationId xmlns:p14="http://schemas.microsoft.com/office/powerpoint/2010/main" val="3378926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1838468" y="335180"/>
            <a:ext cx="8515064" cy="830997"/>
          </a:xfrm>
          <a:prstGeom prst="rect">
            <a:avLst/>
          </a:prstGeom>
          <a:noFill/>
        </p:spPr>
        <p:txBody>
          <a:bodyPr wrap="square" rtlCol="0">
            <a:spAutoFit/>
          </a:bodyPr>
          <a:lstStyle/>
          <a:p>
            <a:pPr algn="ctr"/>
            <a:r>
              <a:rPr lang="es-419" sz="4800" dirty="0" smtClean="0">
                <a:solidFill>
                  <a:srgbClr val="7030A0"/>
                </a:solidFill>
                <a:latin typeface="Arial Rounded MT Bold" panose="020F0704030504030204" pitchFamily="34" charset="0"/>
              </a:rPr>
              <a:t>1521: </a:t>
            </a:r>
            <a:r>
              <a:rPr lang="es-419" sz="4800" dirty="0" err="1" smtClean="0">
                <a:solidFill>
                  <a:srgbClr val="7030A0"/>
                </a:solidFill>
                <a:latin typeface="Arial Rounded MT Bold" panose="020F0704030504030204" pitchFamily="34" charset="0"/>
              </a:rPr>
              <a:t>The</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Spaniards</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Arrive</a:t>
            </a:r>
            <a:endParaRPr lang="en-US" sz="4800" dirty="0" smtClean="0">
              <a:solidFill>
                <a:srgbClr val="7030A0"/>
              </a:solidFill>
              <a:latin typeface="Arial Rounded MT Bold" panose="020F0704030504030204" pitchFamily="34" charset="0"/>
            </a:endParaRPr>
          </a:p>
        </p:txBody>
      </p:sp>
      <p:sp>
        <p:nvSpPr>
          <p:cNvPr id="5" name="TextBox 4"/>
          <p:cNvSpPr txBox="1"/>
          <p:nvPr/>
        </p:nvSpPr>
        <p:spPr>
          <a:xfrm>
            <a:off x="823077" y="4805365"/>
            <a:ext cx="10545846" cy="1474763"/>
          </a:xfrm>
          <a:prstGeom prst="rect">
            <a:avLst/>
          </a:prstGeom>
          <a:noFill/>
        </p:spPr>
        <p:txBody>
          <a:bodyPr wrap="square" rtlCol="0">
            <a:spAutoFit/>
          </a:bodyPr>
          <a:lstStyle/>
          <a:p>
            <a:pPr algn="ctr">
              <a:lnSpc>
                <a:spcPct val="150000"/>
              </a:lnSpc>
            </a:pPr>
            <a:r>
              <a:rPr lang="en-US" sz="3200" b="1" dirty="0" smtClean="0">
                <a:solidFill>
                  <a:srgbClr val="7030A0"/>
                </a:solidFill>
                <a:latin typeface="Arial Rounded MT Bold" panose="020F0704030504030204" pitchFamily="34" charset="0"/>
              </a:rPr>
              <a:t>The Spaniards brought new traditions </a:t>
            </a:r>
            <a:br>
              <a:rPr lang="en-US" sz="3200" b="1" dirty="0" smtClean="0">
                <a:solidFill>
                  <a:srgbClr val="7030A0"/>
                </a:solidFill>
                <a:latin typeface="Arial Rounded MT Bold" panose="020F0704030504030204" pitchFamily="34" charset="0"/>
              </a:rPr>
            </a:br>
            <a:r>
              <a:rPr lang="en-US" sz="3200" b="1" dirty="0" smtClean="0">
                <a:solidFill>
                  <a:srgbClr val="7030A0"/>
                </a:solidFill>
                <a:latin typeface="Arial Rounded MT Bold" panose="020F0704030504030204" pitchFamily="34" charset="0"/>
              </a:rPr>
              <a:t>and new beliefs about death.</a:t>
            </a:r>
            <a:endParaRPr lang="en-US" sz="3200" dirty="0">
              <a:solidFill>
                <a:srgbClr val="7030A0"/>
              </a:solidFill>
              <a:latin typeface="Arial Rounded MT Bold" panose="020F0704030504030204" pitchFamily="34" charset="0"/>
            </a:endParaRPr>
          </a:p>
        </p:txBody>
      </p:sp>
      <p:pic>
        <p:nvPicPr>
          <p:cNvPr id="6" name="Picture 5"/>
          <p:cNvPicPr>
            <a:picLocks noChangeAspect="1"/>
          </p:cNvPicPr>
          <p:nvPr/>
        </p:nvPicPr>
        <p:blipFill>
          <a:blip r:embed="rId3"/>
          <a:stretch>
            <a:fillRect/>
          </a:stretch>
        </p:blipFill>
        <p:spPr>
          <a:xfrm>
            <a:off x="3216389" y="2088370"/>
            <a:ext cx="3318246" cy="2270941"/>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329477" y="2566000"/>
            <a:ext cx="979683" cy="979683"/>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528624" y="2901058"/>
            <a:ext cx="979683" cy="979683"/>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508307" y="2226373"/>
            <a:ext cx="979683" cy="979683"/>
          </a:xfrm>
          <a:prstGeom prst="rect">
            <a:avLst/>
          </a:prstGeom>
        </p:spPr>
      </p:pic>
    </p:spTree>
    <p:extLst>
      <p:ext uri="{BB962C8B-B14F-4D97-AF65-F5344CB8AC3E}">
        <p14:creationId xmlns:p14="http://schemas.microsoft.com/office/powerpoint/2010/main" val="3416689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3262993" y="566448"/>
            <a:ext cx="6694715" cy="830997"/>
          </a:xfrm>
          <a:prstGeom prst="rect">
            <a:avLst/>
          </a:prstGeom>
          <a:noFill/>
        </p:spPr>
        <p:txBody>
          <a:bodyPr wrap="square" rtlCol="0">
            <a:spAutoFit/>
          </a:bodyPr>
          <a:lstStyle/>
          <a:p>
            <a:r>
              <a:rPr lang="es-419" sz="4800" dirty="0" err="1" smtClean="0">
                <a:solidFill>
                  <a:srgbClr val="7030A0"/>
                </a:solidFill>
                <a:latin typeface="Arial Rounded MT Bold" panose="020F0704030504030204" pitchFamily="34" charset="0"/>
              </a:rPr>
              <a:t>Catholic</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Traditions</a:t>
            </a:r>
            <a:endParaRPr lang="es-419" sz="4800" dirty="0" smtClean="0">
              <a:solidFill>
                <a:srgbClr val="7030A0"/>
              </a:solidFill>
              <a:latin typeface="Arial Rounded MT Bold" panose="020F0704030504030204" pitchFamily="34" charset="0"/>
            </a:endParaRPr>
          </a:p>
        </p:txBody>
      </p:sp>
      <p:sp>
        <p:nvSpPr>
          <p:cNvPr id="5" name="TextBox 4"/>
          <p:cNvSpPr txBox="1"/>
          <p:nvPr/>
        </p:nvSpPr>
        <p:spPr>
          <a:xfrm>
            <a:off x="605361" y="3994727"/>
            <a:ext cx="10981277" cy="2477601"/>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2800" dirty="0" smtClean="0">
                <a:solidFill>
                  <a:srgbClr val="7030A0"/>
                </a:solidFill>
                <a:latin typeface="Arial Rounded MT Bold" panose="020F0704030504030204" pitchFamily="34" charset="0"/>
              </a:rPr>
              <a:t>The Spaniards were Catholic</a:t>
            </a:r>
          </a:p>
          <a:p>
            <a:pPr marL="457200" indent="-457200">
              <a:spcAft>
                <a:spcPts val="600"/>
              </a:spcAft>
              <a:buFont typeface="Arial" panose="020B0604020202020204" pitchFamily="34" charset="0"/>
              <a:buChar char="•"/>
            </a:pPr>
            <a:r>
              <a:rPr lang="en-US" sz="2800" dirty="0" smtClean="0">
                <a:solidFill>
                  <a:srgbClr val="7030A0"/>
                </a:solidFill>
                <a:latin typeface="Arial Rounded MT Bold" panose="020F0704030504030204" pitchFamily="34" charset="0"/>
              </a:rPr>
              <a:t>They brought their religious traditions to Mexico.</a:t>
            </a:r>
          </a:p>
          <a:p>
            <a:pPr marL="457200" indent="-457200">
              <a:spcAft>
                <a:spcPts val="600"/>
              </a:spcAft>
              <a:buFont typeface="Arial" panose="020B0604020202020204" pitchFamily="34" charset="0"/>
              <a:buChar char="•"/>
            </a:pPr>
            <a:r>
              <a:rPr lang="en-US" sz="2800" dirty="0" smtClean="0">
                <a:solidFill>
                  <a:srgbClr val="7030A0"/>
                </a:solidFill>
                <a:latin typeface="Arial Rounded MT Bold" panose="020F0704030504030204" pitchFamily="34" charset="0"/>
              </a:rPr>
              <a:t>One of these traditions was:</a:t>
            </a:r>
          </a:p>
          <a:p>
            <a:pPr marL="1371600">
              <a:spcAft>
                <a:spcPts val="600"/>
              </a:spcAft>
            </a:pPr>
            <a:r>
              <a:rPr lang="en-US" sz="2800" i="1" dirty="0" smtClean="0">
                <a:solidFill>
                  <a:srgbClr val="7030A0"/>
                </a:solidFill>
                <a:latin typeface="Arial Rounded MT Bold" panose="020F0704030504030204" pitchFamily="34" charset="0"/>
              </a:rPr>
              <a:t>All </a:t>
            </a:r>
            <a:r>
              <a:rPr lang="en-US" sz="2800" i="1" dirty="0">
                <a:solidFill>
                  <a:srgbClr val="7030A0"/>
                </a:solidFill>
                <a:latin typeface="Arial Rounded MT Bold" panose="020F0704030504030204" pitchFamily="34" charset="0"/>
              </a:rPr>
              <a:t>Souls’ Day </a:t>
            </a:r>
            <a:r>
              <a:rPr lang="en-US" sz="2800" i="1" dirty="0" smtClean="0">
                <a:solidFill>
                  <a:srgbClr val="7030A0"/>
                </a:solidFill>
                <a:latin typeface="Arial Rounded MT Bold" panose="020F0704030504030204" pitchFamily="34" charset="0"/>
              </a:rPr>
              <a:t>  </a:t>
            </a:r>
            <a:r>
              <a:rPr lang="en-US" sz="2800" dirty="0" smtClean="0">
                <a:solidFill>
                  <a:srgbClr val="7030A0"/>
                </a:solidFill>
                <a:latin typeface="Arial Rounded MT Bold" panose="020F0704030504030204" pitchFamily="34" charset="0"/>
              </a:rPr>
              <a:t>on  November 2: </a:t>
            </a:r>
            <a:br>
              <a:rPr lang="en-US" sz="2800" dirty="0" smtClean="0">
                <a:solidFill>
                  <a:srgbClr val="7030A0"/>
                </a:solidFill>
                <a:latin typeface="Arial Rounded MT Bold" panose="020F0704030504030204" pitchFamily="34" charset="0"/>
              </a:rPr>
            </a:br>
            <a:r>
              <a:rPr lang="en-US" sz="2800" dirty="0" smtClean="0">
                <a:solidFill>
                  <a:srgbClr val="7030A0"/>
                </a:solidFill>
                <a:latin typeface="Arial Rounded MT Bold" panose="020F0704030504030204" pitchFamily="34" charset="0"/>
              </a:rPr>
              <a:t>A day to remember and pray for people who have died.</a:t>
            </a:r>
            <a:endParaRPr lang="en-US" sz="2800" dirty="0">
              <a:solidFill>
                <a:srgbClr val="7030A0"/>
              </a:solidFill>
              <a:latin typeface="Arial Rounded MT Bold" panose="020F0704030504030204" pitchFamily="34" charset="0"/>
            </a:endParaRPr>
          </a:p>
        </p:txBody>
      </p:sp>
      <p:grpSp>
        <p:nvGrpSpPr>
          <p:cNvPr id="6" name="Group 5"/>
          <p:cNvGrpSpPr>
            <a:grpSpLocks noChangeAspect="1"/>
          </p:cNvGrpSpPr>
          <p:nvPr/>
        </p:nvGrpSpPr>
        <p:grpSpPr>
          <a:xfrm>
            <a:off x="4274419" y="1517651"/>
            <a:ext cx="3643161" cy="2356870"/>
            <a:chOff x="2346159" y="1804737"/>
            <a:chExt cx="5486399" cy="3549316"/>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2342" r="10511" b="29764"/>
            <a:stretch/>
          </p:blipFill>
          <p:spPr>
            <a:xfrm>
              <a:off x="2346159" y="1804737"/>
              <a:ext cx="5486399" cy="3549316"/>
            </a:xfrm>
            <a:prstGeom prst="rect">
              <a:avLst/>
            </a:prstGeom>
            <a:solidFill>
              <a:srgbClr val="FF9900"/>
            </a:solidFill>
          </p:spPr>
        </p:pic>
        <p:sp>
          <p:nvSpPr>
            <p:cNvPr id="8" name="Freeform 7"/>
            <p:cNvSpPr/>
            <p:nvPr/>
          </p:nvSpPr>
          <p:spPr>
            <a:xfrm>
              <a:off x="5260848" y="3907536"/>
              <a:ext cx="213360" cy="737616"/>
            </a:xfrm>
            <a:custGeom>
              <a:avLst/>
              <a:gdLst>
                <a:gd name="connsiteX0" fmla="*/ 213360 w 213360"/>
                <a:gd name="connsiteY0" fmla="*/ 0 h 737616"/>
                <a:gd name="connsiteX1" fmla="*/ 91440 w 213360"/>
                <a:gd name="connsiteY1" fmla="*/ 146304 h 737616"/>
                <a:gd name="connsiteX2" fmla="*/ 97536 w 213360"/>
                <a:gd name="connsiteY2" fmla="*/ 249936 h 737616"/>
                <a:gd name="connsiteX3" fmla="*/ 60960 w 213360"/>
                <a:gd name="connsiteY3" fmla="*/ 359664 h 737616"/>
                <a:gd name="connsiteX4" fmla="*/ 0 w 213360"/>
                <a:gd name="connsiteY4" fmla="*/ 481584 h 737616"/>
                <a:gd name="connsiteX5" fmla="*/ 73152 w 213360"/>
                <a:gd name="connsiteY5" fmla="*/ 670560 h 737616"/>
                <a:gd name="connsiteX6" fmla="*/ 195072 w 213360"/>
                <a:gd name="connsiteY6" fmla="*/ 737616 h 737616"/>
                <a:gd name="connsiteX7" fmla="*/ 213360 w 213360"/>
                <a:gd name="connsiteY7" fmla="*/ 0 h 737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360" h="737616">
                  <a:moveTo>
                    <a:pt x="213360" y="0"/>
                  </a:moveTo>
                  <a:lnTo>
                    <a:pt x="91440" y="146304"/>
                  </a:lnTo>
                  <a:lnTo>
                    <a:pt x="97536" y="249936"/>
                  </a:lnTo>
                  <a:lnTo>
                    <a:pt x="60960" y="359664"/>
                  </a:lnTo>
                  <a:lnTo>
                    <a:pt x="0" y="481584"/>
                  </a:lnTo>
                  <a:lnTo>
                    <a:pt x="73152" y="670560"/>
                  </a:lnTo>
                  <a:lnTo>
                    <a:pt x="195072" y="737616"/>
                  </a:lnTo>
                  <a:lnTo>
                    <a:pt x="213360" y="0"/>
                  </a:lnTo>
                  <a:close/>
                </a:path>
              </a:pathLst>
            </a:cu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Freeform 8"/>
            <p:cNvSpPr/>
            <p:nvPr/>
          </p:nvSpPr>
          <p:spPr>
            <a:xfrm>
              <a:off x="4035552" y="3907536"/>
              <a:ext cx="213360" cy="737616"/>
            </a:xfrm>
            <a:custGeom>
              <a:avLst/>
              <a:gdLst>
                <a:gd name="connsiteX0" fmla="*/ 213360 w 213360"/>
                <a:gd name="connsiteY0" fmla="*/ 0 h 737616"/>
                <a:gd name="connsiteX1" fmla="*/ 91440 w 213360"/>
                <a:gd name="connsiteY1" fmla="*/ 146304 h 737616"/>
                <a:gd name="connsiteX2" fmla="*/ 97536 w 213360"/>
                <a:gd name="connsiteY2" fmla="*/ 249936 h 737616"/>
                <a:gd name="connsiteX3" fmla="*/ 60960 w 213360"/>
                <a:gd name="connsiteY3" fmla="*/ 359664 h 737616"/>
                <a:gd name="connsiteX4" fmla="*/ 0 w 213360"/>
                <a:gd name="connsiteY4" fmla="*/ 481584 h 737616"/>
                <a:gd name="connsiteX5" fmla="*/ 73152 w 213360"/>
                <a:gd name="connsiteY5" fmla="*/ 670560 h 737616"/>
                <a:gd name="connsiteX6" fmla="*/ 195072 w 213360"/>
                <a:gd name="connsiteY6" fmla="*/ 737616 h 737616"/>
                <a:gd name="connsiteX7" fmla="*/ 213360 w 213360"/>
                <a:gd name="connsiteY7" fmla="*/ 0 h 737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360" h="737616">
                  <a:moveTo>
                    <a:pt x="213360" y="0"/>
                  </a:moveTo>
                  <a:lnTo>
                    <a:pt x="91440" y="146304"/>
                  </a:lnTo>
                  <a:lnTo>
                    <a:pt x="97536" y="249936"/>
                  </a:lnTo>
                  <a:lnTo>
                    <a:pt x="60960" y="359664"/>
                  </a:lnTo>
                  <a:lnTo>
                    <a:pt x="0" y="481584"/>
                  </a:lnTo>
                  <a:lnTo>
                    <a:pt x="73152" y="670560"/>
                  </a:lnTo>
                  <a:lnTo>
                    <a:pt x="195072" y="737616"/>
                  </a:lnTo>
                  <a:lnTo>
                    <a:pt x="213360" y="0"/>
                  </a:lnTo>
                  <a:close/>
                </a:path>
              </a:pathLst>
            </a:cu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grpSp>
    </p:spTree>
    <p:extLst>
      <p:ext uri="{BB962C8B-B14F-4D97-AF65-F5344CB8AC3E}">
        <p14:creationId xmlns:p14="http://schemas.microsoft.com/office/powerpoint/2010/main" val="37746807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801224" y="1825096"/>
            <a:ext cx="10589552" cy="584775"/>
          </a:xfrm>
          <a:prstGeom prst="rect">
            <a:avLst/>
          </a:prstGeom>
          <a:noFill/>
        </p:spPr>
        <p:txBody>
          <a:bodyPr wrap="square" rtlCol="0">
            <a:spAutoFit/>
          </a:bodyPr>
          <a:lstStyle/>
          <a:p>
            <a:pPr algn="ctr">
              <a:spcAft>
                <a:spcPts val="1200"/>
              </a:spcAft>
            </a:pPr>
            <a:r>
              <a:rPr lang="en-US" sz="3200" dirty="0" smtClean="0">
                <a:solidFill>
                  <a:srgbClr val="7030A0"/>
                </a:solidFill>
                <a:latin typeface="Arial Rounded MT Bold" panose="020F0704030504030204" pitchFamily="34" charset="0"/>
                <a:sym typeface="Wingdings" panose="05000000000000000000" pitchFamily="2" charset="2"/>
              </a:rPr>
              <a:t> New traditions developed over time</a:t>
            </a:r>
            <a:endParaRPr lang="en-US" sz="3200" dirty="0">
              <a:solidFill>
                <a:srgbClr val="7030A0"/>
              </a:solidFill>
              <a:latin typeface="Arial Rounded MT Bold" panose="020F0704030504030204" pitchFamily="34" charset="0"/>
            </a:endParaRPr>
          </a:p>
        </p:txBody>
      </p:sp>
      <p:sp>
        <p:nvSpPr>
          <p:cNvPr id="5" name="TextBox 4"/>
          <p:cNvSpPr txBox="1"/>
          <p:nvPr/>
        </p:nvSpPr>
        <p:spPr>
          <a:xfrm>
            <a:off x="2304698" y="474733"/>
            <a:ext cx="7582603" cy="830997"/>
          </a:xfrm>
          <a:prstGeom prst="rect">
            <a:avLst/>
          </a:prstGeom>
          <a:noFill/>
        </p:spPr>
        <p:txBody>
          <a:bodyPr wrap="square" rtlCol="0">
            <a:spAutoFit/>
          </a:bodyPr>
          <a:lstStyle/>
          <a:p>
            <a:pPr algn="ctr"/>
            <a:r>
              <a:rPr lang="es-419" sz="4800" dirty="0" err="1" smtClean="0">
                <a:solidFill>
                  <a:srgbClr val="7030A0"/>
                </a:solidFill>
                <a:latin typeface="Arial Rounded MT Bold" panose="020F0704030504030204" pitchFamily="34" charset="0"/>
              </a:rPr>
              <a:t>The</a:t>
            </a:r>
            <a:r>
              <a:rPr lang="es-419" sz="4800" dirty="0" smtClean="0">
                <a:solidFill>
                  <a:srgbClr val="7030A0"/>
                </a:solidFill>
                <a:latin typeface="Arial Rounded MT Bold" panose="020F0704030504030204" pitchFamily="34" charset="0"/>
              </a:rPr>
              <a:t> </a:t>
            </a:r>
            <a:r>
              <a:rPr lang="es-419" sz="4800" dirty="0" err="1">
                <a:solidFill>
                  <a:srgbClr val="7030A0"/>
                </a:solidFill>
                <a:latin typeface="Arial Rounded MT Bold" panose="020F0704030504030204" pitchFamily="34" charset="0"/>
              </a:rPr>
              <a:t>T</a:t>
            </a:r>
            <a:r>
              <a:rPr lang="es-419" sz="4800" dirty="0" err="1" smtClean="0">
                <a:solidFill>
                  <a:srgbClr val="7030A0"/>
                </a:solidFill>
                <a:latin typeface="Arial Rounded MT Bold" panose="020F0704030504030204" pitchFamily="34" charset="0"/>
              </a:rPr>
              <a:t>wo</a:t>
            </a:r>
            <a:r>
              <a:rPr lang="es-419" sz="4800" dirty="0" smtClean="0">
                <a:solidFill>
                  <a:srgbClr val="7030A0"/>
                </a:solidFill>
                <a:latin typeface="Arial Rounded MT Bold" panose="020F0704030504030204" pitchFamily="34" charset="0"/>
              </a:rPr>
              <a:t> Cultures </a:t>
            </a:r>
            <a:r>
              <a:rPr lang="es-419" sz="4800" dirty="0" err="1" smtClean="0">
                <a:solidFill>
                  <a:srgbClr val="7030A0"/>
                </a:solidFill>
                <a:latin typeface="Arial Rounded MT Bold" panose="020F0704030504030204" pitchFamily="34" charset="0"/>
              </a:rPr>
              <a:t>Meet</a:t>
            </a:r>
            <a:endParaRPr lang="es-419" sz="4800" dirty="0" smtClean="0">
              <a:solidFill>
                <a:srgbClr val="7030A0"/>
              </a:solidFill>
              <a:latin typeface="Arial Rounded MT Bold" panose="020F0704030504030204" pitchFamily="34" charset="0"/>
            </a:endParaRPr>
          </a:p>
        </p:txBody>
      </p:sp>
      <p:sp>
        <p:nvSpPr>
          <p:cNvPr id="6" name="TextBox 5"/>
          <p:cNvSpPr txBox="1"/>
          <p:nvPr/>
        </p:nvSpPr>
        <p:spPr>
          <a:xfrm>
            <a:off x="1860754" y="3440638"/>
            <a:ext cx="3618271" cy="954107"/>
          </a:xfrm>
          <a:prstGeom prst="rect">
            <a:avLst/>
          </a:prstGeom>
          <a:noFill/>
        </p:spPr>
        <p:txBody>
          <a:bodyPr wrap="square" rtlCol="0">
            <a:spAutoFit/>
          </a:bodyPr>
          <a:lstStyle/>
          <a:p>
            <a:r>
              <a:rPr lang="en-US" sz="2800" dirty="0" smtClean="0">
                <a:solidFill>
                  <a:srgbClr val="7030A0"/>
                </a:solidFill>
                <a:latin typeface="Arial Rounded MT Bold" panose="020F0704030504030204" pitchFamily="34" charset="0"/>
                <a:sym typeface="Wingdings" panose="05000000000000000000" pitchFamily="2" charset="2"/>
              </a:rPr>
              <a:t>Indigenous</a:t>
            </a:r>
            <a:br>
              <a:rPr lang="en-US" sz="2800" dirty="0" smtClean="0">
                <a:solidFill>
                  <a:srgbClr val="7030A0"/>
                </a:solidFill>
                <a:latin typeface="Arial Rounded MT Bold" panose="020F0704030504030204" pitchFamily="34" charset="0"/>
                <a:sym typeface="Wingdings" panose="05000000000000000000" pitchFamily="2" charset="2"/>
              </a:rPr>
            </a:br>
            <a:r>
              <a:rPr lang="en-US" sz="2800" dirty="0" smtClean="0">
                <a:solidFill>
                  <a:srgbClr val="7030A0"/>
                </a:solidFill>
                <a:latin typeface="Arial Rounded MT Bold" panose="020F0704030504030204" pitchFamily="34" charset="0"/>
                <a:sym typeface="Wingdings" panose="05000000000000000000" pitchFamily="2" charset="2"/>
              </a:rPr>
              <a:t>celebration</a:t>
            </a:r>
          </a:p>
        </p:txBody>
      </p:sp>
      <p:sp>
        <p:nvSpPr>
          <p:cNvPr id="7" name="TextBox 6"/>
          <p:cNvSpPr txBox="1"/>
          <p:nvPr/>
        </p:nvSpPr>
        <p:spPr>
          <a:xfrm>
            <a:off x="8045980" y="3440638"/>
            <a:ext cx="2291409" cy="954107"/>
          </a:xfrm>
          <a:prstGeom prst="rect">
            <a:avLst/>
          </a:prstGeom>
          <a:noFill/>
        </p:spPr>
        <p:txBody>
          <a:bodyPr wrap="square" rtlCol="0">
            <a:spAutoFit/>
          </a:bodyPr>
          <a:lstStyle/>
          <a:p>
            <a:r>
              <a:rPr lang="en-US" sz="2800" dirty="0" smtClean="0">
                <a:solidFill>
                  <a:srgbClr val="7030A0"/>
                </a:solidFill>
                <a:latin typeface="Arial Rounded MT Bold" panose="020F0704030504030204" pitchFamily="34" charset="0"/>
                <a:sym typeface="Wingdings" panose="05000000000000000000" pitchFamily="2" charset="2"/>
              </a:rPr>
              <a:t>Catholic </a:t>
            </a:r>
            <a:endParaRPr lang="en-US" sz="2800" dirty="0">
              <a:solidFill>
                <a:srgbClr val="7030A0"/>
              </a:solidFill>
              <a:latin typeface="Arial Rounded MT Bold" panose="020F0704030504030204" pitchFamily="34" charset="0"/>
              <a:sym typeface="Wingdings" panose="05000000000000000000" pitchFamily="2" charset="2"/>
            </a:endParaRPr>
          </a:p>
          <a:p>
            <a:r>
              <a:rPr lang="en-US" sz="2800" dirty="0" smtClean="0">
                <a:solidFill>
                  <a:srgbClr val="7030A0"/>
                </a:solidFill>
                <a:latin typeface="Arial Rounded MT Bold" panose="020F0704030504030204" pitchFamily="34" charset="0"/>
                <a:sym typeface="Wingdings" panose="05000000000000000000" pitchFamily="2" charset="2"/>
              </a:rPr>
              <a:t>traditions</a:t>
            </a:r>
          </a:p>
        </p:txBody>
      </p:sp>
      <p:sp>
        <p:nvSpPr>
          <p:cNvPr id="8" name="Freeform 7"/>
          <p:cNvSpPr/>
          <p:nvPr/>
        </p:nvSpPr>
        <p:spPr>
          <a:xfrm>
            <a:off x="4221480" y="4098788"/>
            <a:ext cx="1874520" cy="1543152"/>
          </a:xfrm>
          <a:custGeom>
            <a:avLst/>
            <a:gdLst>
              <a:gd name="connsiteX0" fmla="*/ 0 w 3048000"/>
              <a:gd name="connsiteY0" fmla="*/ 0 h 1966452"/>
              <a:gd name="connsiteX1" fmla="*/ 3048000 w 3048000"/>
              <a:gd name="connsiteY1" fmla="*/ 1199535 h 1966452"/>
              <a:gd name="connsiteX2" fmla="*/ 3048000 w 3048000"/>
              <a:gd name="connsiteY2" fmla="*/ 1966452 h 1966452"/>
            </a:gdLst>
            <a:ahLst/>
            <a:cxnLst>
              <a:cxn ang="0">
                <a:pos x="connsiteX0" y="connsiteY0"/>
              </a:cxn>
              <a:cxn ang="0">
                <a:pos x="connsiteX1" y="connsiteY1"/>
              </a:cxn>
              <a:cxn ang="0">
                <a:pos x="connsiteX2" y="connsiteY2"/>
              </a:cxn>
            </a:cxnLst>
            <a:rect l="l" t="t" r="r" b="b"/>
            <a:pathLst>
              <a:path w="3048000" h="1966452">
                <a:moveTo>
                  <a:pt x="0" y="0"/>
                </a:moveTo>
                <a:lnTo>
                  <a:pt x="3048000" y="1199535"/>
                </a:lnTo>
                <a:lnTo>
                  <a:pt x="3048000" y="1966452"/>
                </a:lnTo>
              </a:path>
            </a:pathLst>
          </a:custGeom>
          <a:noFill/>
          <a:ln w="63500">
            <a:solidFill>
              <a:srgbClr val="7030A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solidFill>
                <a:srgbClr val="7030A0"/>
              </a:solidFill>
            </a:endParaRPr>
          </a:p>
        </p:txBody>
      </p:sp>
      <p:sp>
        <p:nvSpPr>
          <p:cNvPr id="9" name="Freeform 8"/>
          <p:cNvSpPr/>
          <p:nvPr/>
        </p:nvSpPr>
        <p:spPr>
          <a:xfrm flipH="1">
            <a:off x="6098211" y="4098788"/>
            <a:ext cx="1844040" cy="1543152"/>
          </a:xfrm>
          <a:custGeom>
            <a:avLst/>
            <a:gdLst>
              <a:gd name="connsiteX0" fmla="*/ 0 w 3048000"/>
              <a:gd name="connsiteY0" fmla="*/ 0 h 1966452"/>
              <a:gd name="connsiteX1" fmla="*/ 3048000 w 3048000"/>
              <a:gd name="connsiteY1" fmla="*/ 1199535 h 1966452"/>
              <a:gd name="connsiteX2" fmla="*/ 3048000 w 3048000"/>
              <a:gd name="connsiteY2" fmla="*/ 1966452 h 1966452"/>
            </a:gdLst>
            <a:ahLst/>
            <a:cxnLst>
              <a:cxn ang="0">
                <a:pos x="connsiteX0" y="connsiteY0"/>
              </a:cxn>
              <a:cxn ang="0">
                <a:pos x="connsiteX1" y="connsiteY1"/>
              </a:cxn>
              <a:cxn ang="0">
                <a:pos x="connsiteX2" y="connsiteY2"/>
              </a:cxn>
            </a:cxnLst>
            <a:rect l="l" t="t" r="r" b="b"/>
            <a:pathLst>
              <a:path w="3048000" h="1966452">
                <a:moveTo>
                  <a:pt x="0" y="0"/>
                </a:moveTo>
                <a:lnTo>
                  <a:pt x="3048000" y="1199535"/>
                </a:lnTo>
                <a:lnTo>
                  <a:pt x="3048000" y="1966452"/>
                </a:lnTo>
              </a:path>
            </a:pathLst>
          </a:custGeom>
          <a:noFill/>
          <a:ln w="63500">
            <a:solidFill>
              <a:srgbClr val="7030A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solidFill>
                <a:srgbClr val="7030A0"/>
              </a:solidFill>
            </a:endParaRPr>
          </a:p>
        </p:txBody>
      </p:sp>
      <p:sp>
        <p:nvSpPr>
          <p:cNvPr id="10" name="TextBox 9"/>
          <p:cNvSpPr txBox="1"/>
          <p:nvPr/>
        </p:nvSpPr>
        <p:spPr>
          <a:xfrm>
            <a:off x="4146017" y="5892415"/>
            <a:ext cx="3899963" cy="646331"/>
          </a:xfrm>
          <a:prstGeom prst="rect">
            <a:avLst/>
          </a:prstGeom>
          <a:noFill/>
        </p:spPr>
        <p:txBody>
          <a:bodyPr wrap="square" rtlCol="0">
            <a:spAutoFit/>
          </a:bodyPr>
          <a:lstStyle/>
          <a:p>
            <a:pPr algn="ctr"/>
            <a:r>
              <a:rPr lang="en-US" sz="3600" b="1" i="1" dirty="0" err="1" smtClean="0">
                <a:solidFill>
                  <a:srgbClr val="7030A0"/>
                </a:solidFill>
                <a:latin typeface="Arial Rounded MT Bold" panose="020F0704030504030204" pitchFamily="34" charset="0"/>
                <a:sym typeface="Wingdings" panose="05000000000000000000" pitchFamily="2" charset="2"/>
              </a:rPr>
              <a:t>Día</a:t>
            </a:r>
            <a:r>
              <a:rPr lang="en-US" sz="3600" b="1" i="1" dirty="0" smtClean="0">
                <a:solidFill>
                  <a:srgbClr val="7030A0"/>
                </a:solidFill>
                <a:latin typeface="Arial Rounded MT Bold" panose="020F0704030504030204" pitchFamily="34" charset="0"/>
                <a:sym typeface="Wingdings" panose="05000000000000000000" pitchFamily="2" charset="2"/>
              </a:rPr>
              <a:t> de </a:t>
            </a:r>
            <a:r>
              <a:rPr lang="en-US" sz="3600" b="1" i="1" dirty="0" err="1" smtClean="0">
                <a:solidFill>
                  <a:srgbClr val="7030A0"/>
                </a:solidFill>
                <a:latin typeface="Arial Rounded MT Bold" panose="020F0704030504030204" pitchFamily="34" charset="0"/>
                <a:sym typeface="Wingdings" panose="05000000000000000000" pitchFamily="2" charset="2"/>
              </a:rPr>
              <a:t>Muertos</a:t>
            </a:r>
            <a:endParaRPr lang="en-US" sz="3600" b="1" dirty="0" smtClean="0">
              <a:solidFill>
                <a:srgbClr val="7030A0"/>
              </a:solidFill>
              <a:latin typeface="Arial Rounded MT Bold" panose="020F0704030504030204" pitchFamily="34" charset="0"/>
              <a:sym typeface="Wingdings" panose="05000000000000000000" pitchFamily="2" charset="2"/>
            </a:endParaRPr>
          </a:p>
        </p:txBody>
      </p:sp>
    </p:spTree>
    <p:extLst>
      <p:ext uri="{BB962C8B-B14F-4D97-AF65-F5344CB8AC3E}">
        <p14:creationId xmlns:p14="http://schemas.microsoft.com/office/powerpoint/2010/main" val="346165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1261382" y="520281"/>
            <a:ext cx="9745436" cy="830997"/>
          </a:xfrm>
          <a:prstGeom prst="rect">
            <a:avLst/>
          </a:prstGeom>
          <a:noFill/>
        </p:spPr>
        <p:txBody>
          <a:bodyPr wrap="square" rtlCol="0">
            <a:spAutoFit/>
          </a:bodyPr>
          <a:lstStyle/>
          <a:p>
            <a:r>
              <a:rPr lang="es-419" sz="4800" i="1" dirty="0" smtClean="0">
                <a:solidFill>
                  <a:srgbClr val="7030A0"/>
                </a:solidFill>
                <a:latin typeface="Arial Rounded MT Bold" panose="020F0704030504030204" pitchFamily="34" charset="0"/>
              </a:rPr>
              <a:t>Día de Muertos  </a:t>
            </a:r>
            <a:r>
              <a:rPr lang="es-419" sz="4800" dirty="0" err="1">
                <a:solidFill>
                  <a:srgbClr val="7030A0"/>
                </a:solidFill>
                <a:latin typeface="Arial Rounded MT Bold" panose="020F0704030504030204" pitchFamily="34" charset="0"/>
              </a:rPr>
              <a:t>T</a:t>
            </a:r>
            <a:r>
              <a:rPr lang="es-419" sz="4800" dirty="0" err="1" smtClean="0">
                <a:solidFill>
                  <a:srgbClr val="7030A0"/>
                </a:solidFill>
                <a:latin typeface="Arial Rounded MT Bold" panose="020F0704030504030204" pitchFamily="34" charset="0"/>
              </a:rPr>
              <a:t>oday</a:t>
            </a:r>
            <a:r>
              <a:rPr lang="es-419" sz="4800" dirty="0" smtClean="0">
                <a:solidFill>
                  <a:srgbClr val="7030A0"/>
                </a:solidFill>
                <a:latin typeface="Arial Rounded MT Bold" panose="020F0704030504030204" pitchFamily="34" charset="0"/>
              </a:rPr>
              <a:t> in </a:t>
            </a:r>
            <a:r>
              <a:rPr lang="es-419" sz="4800" dirty="0" err="1" smtClean="0">
                <a:solidFill>
                  <a:srgbClr val="7030A0"/>
                </a:solidFill>
                <a:latin typeface="Arial Rounded MT Bold" panose="020F0704030504030204" pitchFamily="34" charset="0"/>
              </a:rPr>
              <a:t>Mexico</a:t>
            </a:r>
            <a:endParaRPr lang="en-US" sz="4800" dirty="0" smtClean="0">
              <a:solidFill>
                <a:srgbClr val="7030A0"/>
              </a:solidFill>
              <a:latin typeface="Arial Rounded MT Bold" panose="020F0704030504030204" pitchFamily="34" charset="0"/>
            </a:endParaRPr>
          </a:p>
        </p:txBody>
      </p:sp>
      <p:sp>
        <p:nvSpPr>
          <p:cNvPr id="5" name="TextBox 4"/>
          <p:cNvSpPr txBox="1"/>
          <p:nvPr/>
        </p:nvSpPr>
        <p:spPr>
          <a:xfrm>
            <a:off x="228600" y="2178332"/>
            <a:ext cx="11430000" cy="1161857"/>
          </a:xfrm>
          <a:prstGeom prst="rect">
            <a:avLst/>
          </a:prstGeom>
          <a:noFill/>
        </p:spPr>
        <p:txBody>
          <a:bodyPr wrap="square" rtlCol="0">
            <a:spAutoFit/>
          </a:bodyPr>
          <a:lstStyle/>
          <a:p>
            <a:pPr algn="ctr"/>
            <a:r>
              <a:rPr lang="en-US" sz="3200" dirty="0" smtClean="0">
                <a:solidFill>
                  <a:srgbClr val="7030A0"/>
                </a:solidFill>
                <a:latin typeface="Arial Rounded MT Bold" panose="020F0704030504030204" pitchFamily="34" charset="0"/>
              </a:rPr>
              <a:t>Families </a:t>
            </a:r>
            <a:r>
              <a:rPr lang="en-US" sz="3200" dirty="0">
                <a:solidFill>
                  <a:srgbClr val="7030A0"/>
                </a:solidFill>
                <a:latin typeface="Arial Rounded MT Bold" panose="020F0704030504030204" pitchFamily="34" charset="0"/>
              </a:rPr>
              <a:t>remember and honor loved ones </a:t>
            </a:r>
            <a:endParaRPr lang="en-US" sz="3200" dirty="0" smtClean="0">
              <a:solidFill>
                <a:srgbClr val="7030A0"/>
              </a:solidFill>
              <a:latin typeface="Arial Rounded MT Bold" panose="020F0704030504030204" pitchFamily="34" charset="0"/>
            </a:endParaRPr>
          </a:p>
          <a:p>
            <a:pPr algn="ctr">
              <a:lnSpc>
                <a:spcPts val="4500"/>
              </a:lnSpc>
            </a:pPr>
            <a:r>
              <a:rPr lang="en-US" sz="3200" dirty="0" smtClean="0">
                <a:solidFill>
                  <a:srgbClr val="7030A0"/>
                </a:solidFill>
                <a:latin typeface="Arial Rounded MT Bold" panose="020F0704030504030204" pitchFamily="34" charset="0"/>
              </a:rPr>
              <a:t>in different ways:</a:t>
            </a:r>
            <a:endParaRPr lang="en-US" sz="3200" dirty="0">
              <a:solidFill>
                <a:srgbClr val="7030A0"/>
              </a:solidFill>
              <a:latin typeface="Arial Rounded MT Bold" panose="020F070403050403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3985" y="3622407"/>
            <a:ext cx="2182833" cy="218283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0251" y="3994613"/>
            <a:ext cx="1731497" cy="1731497"/>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43443" y="3701539"/>
            <a:ext cx="2024571" cy="2024571"/>
          </a:xfrm>
          <a:prstGeom prst="rect">
            <a:avLst/>
          </a:prstGeom>
        </p:spPr>
      </p:pic>
      <p:sp>
        <p:nvSpPr>
          <p:cNvPr id="11" name="TextBox 10"/>
          <p:cNvSpPr txBox="1"/>
          <p:nvPr/>
        </p:nvSpPr>
        <p:spPr>
          <a:xfrm>
            <a:off x="1539240" y="5953870"/>
            <a:ext cx="10287000" cy="461665"/>
          </a:xfrm>
          <a:prstGeom prst="rect">
            <a:avLst/>
          </a:prstGeom>
          <a:noFill/>
        </p:spPr>
        <p:txBody>
          <a:bodyPr wrap="square" rtlCol="0">
            <a:spAutoFit/>
          </a:bodyPr>
          <a:lstStyle/>
          <a:p>
            <a:r>
              <a:rPr lang="en-US" sz="2400" dirty="0" smtClean="0">
                <a:solidFill>
                  <a:srgbClr val="7030A0"/>
                </a:solidFill>
                <a:latin typeface="Arial Rounded MT Bold" panose="020F0704030504030204" pitchFamily="34" charset="0"/>
              </a:rPr>
              <a:t>At church		          At the cemetery		      At home</a:t>
            </a:r>
            <a:endParaRPr lang="en-US" sz="2400"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4105388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1923118" y="917323"/>
            <a:ext cx="3515155" cy="830997"/>
          </a:xfrm>
          <a:prstGeom prst="rect">
            <a:avLst/>
          </a:prstGeom>
          <a:noFill/>
        </p:spPr>
        <p:txBody>
          <a:bodyPr wrap="square" rtlCol="0">
            <a:spAutoFit/>
          </a:bodyPr>
          <a:lstStyle/>
          <a:p>
            <a:r>
              <a:rPr lang="es-419" sz="4800" dirty="0" smtClean="0">
                <a:solidFill>
                  <a:srgbClr val="7030A0"/>
                </a:solidFill>
                <a:latin typeface="Arial Rounded MT Bold" panose="020F0704030504030204" pitchFamily="34" charset="0"/>
              </a:rPr>
              <a:t>At </a:t>
            </a:r>
            <a:r>
              <a:rPr lang="es-419" sz="4800" dirty="0" err="1" smtClean="0">
                <a:solidFill>
                  <a:srgbClr val="7030A0"/>
                </a:solidFill>
                <a:latin typeface="Arial Rounded MT Bold" panose="020F0704030504030204" pitchFamily="34" charset="0"/>
              </a:rPr>
              <a:t>Church</a:t>
            </a:r>
            <a:endParaRPr lang="en-US" sz="4800" dirty="0" smtClean="0">
              <a:solidFill>
                <a:srgbClr val="7030A0"/>
              </a:solidFill>
              <a:latin typeface="Arial Rounded MT Bold" panose="020F0704030504030204" pitchFamily="34" charset="0"/>
            </a:endParaRPr>
          </a:p>
        </p:txBody>
      </p:sp>
      <p:sp>
        <p:nvSpPr>
          <p:cNvPr id="5" name="TextBox 4"/>
          <p:cNvSpPr txBox="1"/>
          <p:nvPr/>
        </p:nvSpPr>
        <p:spPr>
          <a:xfrm>
            <a:off x="557497" y="2519517"/>
            <a:ext cx="6535153" cy="3231013"/>
          </a:xfrm>
          <a:prstGeom prst="rect">
            <a:avLst/>
          </a:prstGeom>
          <a:noFill/>
        </p:spPr>
        <p:txBody>
          <a:bodyPr wrap="square" rtlCol="0">
            <a:spAutoFit/>
          </a:bodyPr>
          <a:lstStyle/>
          <a:p>
            <a:pPr>
              <a:lnSpc>
                <a:spcPts val="4500"/>
              </a:lnSpc>
              <a:spcAft>
                <a:spcPts val="1200"/>
              </a:spcAft>
            </a:pPr>
            <a:r>
              <a:rPr lang="en-US" sz="3200" dirty="0" smtClean="0">
                <a:solidFill>
                  <a:srgbClr val="7030A0"/>
                </a:solidFill>
                <a:latin typeface="Arial Rounded MT Bold" panose="020F0704030504030204" pitchFamily="34" charset="0"/>
              </a:rPr>
              <a:t>Some families attend Mass, a Catholic religious service. </a:t>
            </a:r>
          </a:p>
          <a:p>
            <a:pPr>
              <a:lnSpc>
                <a:spcPts val="4500"/>
              </a:lnSpc>
              <a:spcAft>
                <a:spcPts val="1200"/>
              </a:spcAft>
            </a:pPr>
            <a:endParaRPr lang="en-US" sz="3200" dirty="0" smtClean="0">
              <a:solidFill>
                <a:srgbClr val="7030A0"/>
              </a:solidFill>
              <a:latin typeface="Arial Rounded MT Bold" panose="020F0704030504030204" pitchFamily="34" charset="0"/>
            </a:endParaRPr>
          </a:p>
          <a:p>
            <a:pPr>
              <a:lnSpc>
                <a:spcPts val="4500"/>
              </a:lnSpc>
              <a:spcAft>
                <a:spcPts val="1200"/>
              </a:spcAft>
            </a:pPr>
            <a:r>
              <a:rPr lang="en-US" sz="3200" dirty="0" smtClean="0">
                <a:solidFill>
                  <a:srgbClr val="7030A0"/>
                </a:solidFill>
                <a:latin typeface="Arial Rounded MT Bold" panose="020F0704030504030204" pitchFamily="34" charset="0"/>
              </a:rPr>
              <a:t>Here they remember and pray for loved ones who have died.</a:t>
            </a:r>
            <a:endParaRPr lang="en-US" sz="3200" dirty="0">
              <a:solidFill>
                <a:srgbClr val="7030A0"/>
              </a:solidFill>
              <a:latin typeface="Arial Rounded MT Bold" panose="020F07040305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3258" y="1156331"/>
            <a:ext cx="4761905" cy="4761905"/>
          </a:xfrm>
          <a:prstGeom prst="rect">
            <a:avLst/>
          </a:prstGeom>
        </p:spPr>
      </p:pic>
    </p:spTree>
    <p:extLst>
      <p:ext uri="{BB962C8B-B14F-4D97-AF65-F5344CB8AC3E}">
        <p14:creationId xmlns:p14="http://schemas.microsoft.com/office/powerpoint/2010/main" val="3641941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514646" y="611202"/>
            <a:ext cx="5957565" cy="830997"/>
          </a:xfrm>
          <a:prstGeom prst="rect">
            <a:avLst/>
          </a:prstGeom>
          <a:noFill/>
        </p:spPr>
        <p:txBody>
          <a:bodyPr wrap="square" rtlCol="0">
            <a:spAutoFit/>
          </a:bodyPr>
          <a:lstStyle/>
          <a:p>
            <a:r>
              <a:rPr lang="es-419" sz="4800" dirty="0" smtClean="0">
                <a:solidFill>
                  <a:srgbClr val="7030A0"/>
                </a:solidFill>
                <a:latin typeface="Arial Rounded MT Bold" panose="020F0704030504030204" pitchFamily="34" charset="0"/>
              </a:rPr>
              <a:t>At </a:t>
            </a:r>
            <a:r>
              <a:rPr lang="es-419" sz="4800" dirty="0" err="1" smtClean="0">
                <a:solidFill>
                  <a:srgbClr val="7030A0"/>
                </a:solidFill>
                <a:latin typeface="Arial Rounded MT Bold" panose="020F0704030504030204" pitchFamily="34" charset="0"/>
              </a:rPr>
              <a:t>the</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Cemetery</a:t>
            </a:r>
            <a:endParaRPr lang="en-US" sz="4800" dirty="0" smtClean="0">
              <a:solidFill>
                <a:srgbClr val="7030A0"/>
              </a:solidFill>
              <a:latin typeface="Arial Rounded MT Bold" panose="020F0704030504030204" pitchFamily="34" charset="0"/>
            </a:endParaRPr>
          </a:p>
        </p:txBody>
      </p:sp>
      <p:sp>
        <p:nvSpPr>
          <p:cNvPr id="5" name="TextBox 4"/>
          <p:cNvSpPr txBox="1"/>
          <p:nvPr/>
        </p:nvSpPr>
        <p:spPr>
          <a:xfrm>
            <a:off x="6003758" y="1177641"/>
            <a:ext cx="6101058" cy="5231560"/>
          </a:xfrm>
          <a:prstGeom prst="rect">
            <a:avLst/>
          </a:prstGeom>
          <a:noFill/>
        </p:spPr>
        <p:txBody>
          <a:bodyPr wrap="square" rtlCol="0">
            <a:spAutoFit/>
          </a:bodyPr>
          <a:lstStyle/>
          <a:p>
            <a:pPr>
              <a:lnSpc>
                <a:spcPts val="4500"/>
              </a:lnSpc>
            </a:pPr>
            <a:r>
              <a:rPr lang="en-US" sz="3200" dirty="0" smtClean="0">
                <a:solidFill>
                  <a:srgbClr val="7030A0"/>
                </a:solidFill>
                <a:latin typeface="Arial Rounded MT Bold" panose="020F0704030504030204" pitchFamily="34" charset="0"/>
              </a:rPr>
              <a:t>Some families visit the cemetery and clean and decorate the tomb with flowers.</a:t>
            </a:r>
          </a:p>
          <a:p>
            <a:pPr>
              <a:lnSpc>
                <a:spcPts val="4500"/>
              </a:lnSpc>
            </a:pPr>
            <a:endParaRPr lang="en-US" sz="3200" dirty="0" smtClean="0">
              <a:solidFill>
                <a:srgbClr val="7030A0"/>
              </a:solidFill>
              <a:latin typeface="Arial Rounded MT Bold" panose="020F0704030504030204" pitchFamily="34" charset="0"/>
            </a:endParaRPr>
          </a:p>
          <a:p>
            <a:pPr>
              <a:lnSpc>
                <a:spcPts val="4500"/>
              </a:lnSpc>
            </a:pPr>
            <a:r>
              <a:rPr lang="en-US" sz="3200" dirty="0" smtClean="0">
                <a:solidFill>
                  <a:srgbClr val="7030A0"/>
                </a:solidFill>
                <a:latin typeface="Arial Rounded MT Bold" panose="020F0704030504030204" pitchFamily="34" charset="0"/>
              </a:rPr>
              <a:t>They may gather there to remember and celebrate the life of their loved one. Some families even bring music.</a:t>
            </a:r>
            <a:endParaRPr lang="en-US" sz="3200" dirty="0">
              <a:solidFill>
                <a:srgbClr val="7030A0"/>
              </a:solidFill>
              <a:latin typeface="Arial Rounded MT Bold" panose="020F07040305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482" y="1472750"/>
            <a:ext cx="4761905" cy="4761905"/>
          </a:xfrm>
          <a:prstGeom prst="rect">
            <a:avLst/>
          </a:prstGeom>
        </p:spPr>
      </p:pic>
    </p:spTree>
    <p:extLst>
      <p:ext uri="{BB962C8B-B14F-4D97-AF65-F5344CB8AC3E}">
        <p14:creationId xmlns:p14="http://schemas.microsoft.com/office/powerpoint/2010/main" val="1002233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7097630" y="2659803"/>
            <a:ext cx="4380497" cy="2400657"/>
          </a:xfrm>
          <a:prstGeom prst="rect">
            <a:avLst/>
          </a:prstGeom>
          <a:noFill/>
        </p:spPr>
        <p:txBody>
          <a:bodyPr wrap="square" rtlCol="0">
            <a:spAutoFit/>
          </a:bodyPr>
          <a:lstStyle/>
          <a:p>
            <a:pPr algn="ctr">
              <a:lnSpc>
                <a:spcPts val="4500"/>
              </a:lnSpc>
            </a:pPr>
            <a:r>
              <a:rPr lang="en-US" sz="3200" dirty="0" smtClean="0">
                <a:solidFill>
                  <a:srgbClr val="7030A0"/>
                </a:solidFill>
                <a:latin typeface="Arial Rounded MT Bold" panose="020F0704030504030204" pitchFamily="34" charset="0"/>
              </a:rPr>
              <a:t>Families create an Altar de </a:t>
            </a:r>
            <a:r>
              <a:rPr lang="en-US" sz="3200" dirty="0" err="1" smtClean="0">
                <a:solidFill>
                  <a:srgbClr val="7030A0"/>
                </a:solidFill>
                <a:latin typeface="Arial Rounded MT Bold" panose="020F0704030504030204" pitchFamily="34" charset="0"/>
              </a:rPr>
              <a:t>Muertos</a:t>
            </a:r>
            <a:r>
              <a:rPr lang="en-US" sz="3200" dirty="0" smtClean="0">
                <a:solidFill>
                  <a:srgbClr val="7030A0"/>
                </a:solidFill>
                <a:latin typeface="Arial Rounded MT Bold" panose="020F0704030504030204" pitchFamily="34" charset="0"/>
              </a:rPr>
              <a:t> </a:t>
            </a:r>
            <a:br>
              <a:rPr lang="en-US" sz="3200" dirty="0" smtClean="0">
                <a:solidFill>
                  <a:srgbClr val="7030A0"/>
                </a:solidFill>
                <a:latin typeface="Arial Rounded MT Bold" panose="020F0704030504030204" pitchFamily="34" charset="0"/>
              </a:rPr>
            </a:br>
            <a:r>
              <a:rPr lang="en-US" sz="3200" dirty="0" smtClean="0">
                <a:solidFill>
                  <a:srgbClr val="7030A0"/>
                </a:solidFill>
                <a:latin typeface="Arial Rounded MT Bold" panose="020F0704030504030204" pitchFamily="34" charset="0"/>
              </a:rPr>
              <a:t>to </a:t>
            </a:r>
            <a:r>
              <a:rPr lang="en-US" sz="3200" u="sng" dirty="0" smtClean="0">
                <a:solidFill>
                  <a:srgbClr val="7030A0"/>
                </a:solidFill>
                <a:latin typeface="Arial Rounded MT Bold" panose="020F0704030504030204" pitchFamily="34" charset="0"/>
              </a:rPr>
              <a:t>welcome</a:t>
            </a:r>
            <a:r>
              <a:rPr lang="en-US" sz="3200" dirty="0" smtClean="0">
                <a:solidFill>
                  <a:srgbClr val="7030A0"/>
                </a:solidFill>
                <a:latin typeface="Arial Rounded MT Bold" panose="020F0704030504030204" pitchFamily="34" charset="0"/>
              </a:rPr>
              <a:t> loved ones who have died.</a:t>
            </a:r>
            <a:endParaRPr lang="en-US" sz="3200" dirty="0">
              <a:solidFill>
                <a:srgbClr val="7030A0"/>
              </a:solidFill>
              <a:latin typeface="Arial Rounded MT Bold" panose="020F0704030504030204" pitchFamily="34" charset="0"/>
            </a:endParaRPr>
          </a:p>
        </p:txBody>
      </p:sp>
      <p:sp>
        <p:nvSpPr>
          <p:cNvPr id="5" name="TextBox 4"/>
          <p:cNvSpPr txBox="1"/>
          <p:nvPr/>
        </p:nvSpPr>
        <p:spPr>
          <a:xfrm>
            <a:off x="1665513" y="442893"/>
            <a:ext cx="10069287" cy="830997"/>
          </a:xfrm>
          <a:prstGeom prst="rect">
            <a:avLst/>
          </a:prstGeom>
          <a:noFill/>
        </p:spPr>
        <p:txBody>
          <a:bodyPr wrap="square" rtlCol="0">
            <a:spAutoFit/>
          </a:bodyPr>
          <a:lstStyle/>
          <a:p>
            <a:r>
              <a:rPr lang="es-419" sz="4800" dirty="0" smtClean="0">
                <a:solidFill>
                  <a:srgbClr val="7030A0"/>
                </a:solidFill>
                <a:latin typeface="Arial Rounded MT Bold" panose="020F0704030504030204" pitchFamily="34" charset="0"/>
              </a:rPr>
              <a:t>At Home: El Altar de Muertos</a:t>
            </a:r>
            <a:endParaRPr lang="en-US" sz="4800" dirty="0">
              <a:solidFill>
                <a:srgbClr val="7030A0"/>
              </a:solidFill>
              <a:latin typeface="Arial Rounded MT Bold" panose="020F0704030504030204" pitchFamily="34" charset="0"/>
            </a:endParaRPr>
          </a:p>
        </p:txBody>
      </p:sp>
      <p:pic>
        <p:nvPicPr>
          <p:cNvPr id="7" name="Picture 6"/>
          <p:cNvPicPr>
            <a:picLocks noChangeAspect="1"/>
          </p:cNvPicPr>
          <p:nvPr/>
        </p:nvPicPr>
        <p:blipFill rotWithShape="1">
          <a:blip r:embed="rId3"/>
          <a:srcRect t="29122" b="26319"/>
          <a:stretch/>
        </p:blipFill>
        <p:spPr>
          <a:xfrm>
            <a:off x="554267" y="1555675"/>
            <a:ext cx="6145889" cy="4868580"/>
          </a:xfrm>
          <a:prstGeom prst="rect">
            <a:avLst/>
          </a:prstGeom>
        </p:spPr>
      </p:pic>
    </p:spTree>
    <p:extLst>
      <p:ext uri="{BB962C8B-B14F-4D97-AF65-F5344CB8AC3E}">
        <p14:creationId xmlns:p14="http://schemas.microsoft.com/office/powerpoint/2010/main" val="2486936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1762541" y="243282"/>
            <a:ext cx="8714251" cy="830997"/>
          </a:xfrm>
          <a:prstGeom prst="rect">
            <a:avLst/>
          </a:prstGeom>
          <a:noFill/>
        </p:spPr>
        <p:txBody>
          <a:bodyPr wrap="square" rtlCol="0">
            <a:spAutoFit/>
          </a:bodyPr>
          <a:lstStyle/>
          <a:p>
            <a:pPr algn="ctr"/>
            <a:r>
              <a:rPr lang="es-419" sz="4800" dirty="0" err="1" smtClean="0">
                <a:solidFill>
                  <a:srgbClr val="7030A0"/>
                </a:solidFill>
                <a:latin typeface="Arial Rounded MT Bold" panose="020F0704030504030204" pitchFamily="34" charset="0"/>
              </a:rPr>
              <a:t>Who</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is</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Coming</a:t>
            </a:r>
            <a:r>
              <a:rPr lang="es-419" sz="4800" dirty="0" smtClean="0">
                <a:solidFill>
                  <a:srgbClr val="7030A0"/>
                </a:solidFill>
                <a:latin typeface="Arial Rounded MT Bold" panose="020F0704030504030204" pitchFamily="34" charset="0"/>
              </a:rPr>
              <a:t>?</a:t>
            </a:r>
          </a:p>
        </p:txBody>
      </p:sp>
      <p:sp>
        <p:nvSpPr>
          <p:cNvPr id="5" name="TextBox 4"/>
          <p:cNvSpPr txBox="1"/>
          <p:nvPr/>
        </p:nvSpPr>
        <p:spPr>
          <a:xfrm>
            <a:off x="1337867" y="4725613"/>
            <a:ext cx="4665367" cy="1323439"/>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Photographs</a:t>
            </a:r>
          </a:p>
          <a:p>
            <a:r>
              <a:rPr lang="en-US" sz="2400" dirty="0" smtClean="0">
                <a:solidFill>
                  <a:srgbClr val="7030A0"/>
                </a:solidFill>
                <a:latin typeface="Arial Rounded MT Bold" panose="020F0704030504030204" pitchFamily="34" charset="0"/>
              </a:rPr>
              <a:t>show the person we are remembering</a:t>
            </a:r>
          </a:p>
        </p:txBody>
      </p:sp>
      <p:sp>
        <p:nvSpPr>
          <p:cNvPr id="6" name="TextBox 5"/>
          <p:cNvSpPr txBox="1"/>
          <p:nvPr/>
        </p:nvSpPr>
        <p:spPr>
          <a:xfrm>
            <a:off x="6950164" y="4725613"/>
            <a:ext cx="4665367" cy="1323439"/>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Personal objects</a:t>
            </a:r>
          </a:p>
          <a:p>
            <a:r>
              <a:rPr lang="en-US" sz="2400" dirty="0" smtClean="0">
                <a:solidFill>
                  <a:srgbClr val="7030A0"/>
                </a:solidFill>
                <a:latin typeface="Arial Rounded MT Bold" panose="020F0704030504030204" pitchFamily="34" charset="0"/>
              </a:rPr>
              <a:t>remind us of the person and their life</a:t>
            </a:r>
          </a:p>
        </p:txBody>
      </p:sp>
      <p:pic>
        <p:nvPicPr>
          <p:cNvPr id="3" name="Picture 2"/>
          <p:cNvPicPr>
            <a:picLocks noChangeAspect="1"/>
          </p:cNvPicPr>
          <p:nvPr/>
        </p:nvPicPr>
        <p:blipFill rotWithShape="1">
          <a:blip r:embed="rId3"/>
          <a:srcRect t="2456" r="7061" b="14737"/>
          <a:stretch/>
        </p:blipFill>
        <p:spPr>
          <a:xfrm>
            <a:off x="3901718" y="1495629"/>
            <a:ext cx="4203032" cy="2808633"/>
          </a:xfrm>
          <a:prstGeom prst="rect">
            <a:avLst/>
          </a:prstGeom>
        </p:spPr>
      </p:pic>
    </p:spTree>
    <p:extLst>
      <p:ext uri="{BB962C8B-B14F-4D97-AF65-F5344CB8AC3E}">
        <p14:creationId xmlns:p14="http://schemas.microsoft.com/office/powerpoint/2010/main" val="2206351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1762541" y="243282"/>
            <a:ext cx="8714251" cy="830997"/>
          </a:xfrm>
          <a:prstGeom prst="rect">
            <a:avLst/>
          </a:prstGeom>
          <a:noFill/>
        </p:spPr>
        <p:txBody>
          <a:bodyPr wrap="square" rtlCol="0">
            <a:spAutoFit/>
          </a:bodyPr>
          <a:lstStyle/>
          <a:p>
            <a:pPr algn="ctr"/>
            <a:r>
              <a:rPr lang="es-419" sz="4800" dirty="0" err="1" smtClean="0">
                <a:solidFill>
                  <a:srgbClr val="7030A0"/>
                </a:solidFill>
                <a:latin typeface="Arial Rounded MT Bold" panose="020F0704030504030204" pitchFamily="34" charset="0"/>
              </a:rPr>
              <a:t>Finding</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the</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Way</a:t>
            </a:r>
            <a:r>
              <a:rPr lang="es-419" sz="4800" dirty="0" smtClean="0">
                <a:solidFill>
                  <a:srgbClr val="7030A0"/>
                </a:solidFill>
                <a:latin typeface="Arial Rounded MT Bold" panose="020F0704030504030204" pitchFamily="34" charset="0"/>
              </a:rPr>
              <a:t> Home</a:t>
            </a:r>
          </a:p>
        </p:txBody>
      </p:sp>
      <p:sp>
        <p:nvSpPr>
          <p:cNvPr id="5" name="TextBox 4"/>
          <p:cNvSpPr txBox="1"/>
          <p:nvPr/>
        </p:nvSpPr>
        <p:spPr>
          <a:xfrm>
            <a:off x="1337867" y="4725613"/>
            <a:ext cx="4665367" cy="954107"/>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Path of flowers</a:t>
            </a:r>
          </a:p>
          <a:p>
            <a:r>
              <a:rPr lang="en-US" sz="2400" dirty="0" smtClean="0">
                <a:solidFill>
                  <a:srgbClr val="7030A0"/>
                </a:solidFill>
                <a:latin typeface="Arial Rounded MT Bold" panose="020F0704030504030204" pitchFamily="34" charset="0"/>
              </a:rPr>
              <a:t>to guide the souls home</a:t>
            </a:r>
          </a:p>
        </p:txBody>
      </p:sp>
      <p:sp>
        <p:nvSpPr>
          <p:cNvPr id="6" name="TextBox 5"/>
          <p:cNvSpPr txBox="1"/>
          <p:nvPr/>
        </p:nvSpPr>
        <p:spPr>
          <a:xfrm>
            <a:off x="6950164" y="4725613"/>
            <a:ext cx="4665367" cy="954107"/>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Candles</a:t>
            </a:r>
          </a:p>
          <a:p>
            <a:r>
              <a:rPr lang="en-US" sz="2400" dirty="0" smtClean="0">
                <a:solidFill>
                  <a:srgbClr val="7030A0"/>
                </a:solidFill>
                <a:latin typeface="Arial Rounded MT Bold" panose="020F0704030504030204" pitchFamily="34" charset="0"/>
              </a:rPr>
              <a:t>to light the way</a:t>
            </a:r>
          </a:p>
        </p:txBody>
      </p:sp>
      <p:pic>
        <p:nvPicPr>
          <p:cNvPr id="1026" name="Picture 2" descr="No phot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6587" y="1426788"/>
            <a:ext cx="3298825" cy="329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2919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1762541" y="243282"/>
            <a:ext cx="8714251" cy="830997"/>
          </a:xfrm>
          <a:prstGeom prst="rect">
            <a:avLst/>
          </a:prstGeom>
          <a:noFill/>
        </p:spPr>
        <p:txBody>
          <a:bodyPr wrap="square" rtlCol="0">
            <a:spAutoFit/>
          </a:bodyPr>
          <a:lstStyle/>
          <a:p>
            <a:pPr algn="ctr"/>
            <a:r>
              <a:rPr lang="es-419" sz="4800" dirty="0" err="1" smtClean="0">
                <a:solidFill>
                  <a:srgbClr val="7030A0"/>
                </a:solidFill>
                <a:latin typeface="Arial Rounded MT Bold" panose="020F0704030504030204" pitchFamily="34" charset="0"/>
              </a:rPr>
              <a:t>Welcoming</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Them</a:t>
            </a:r>
            <a:r>
              <a:rPr lang="es-419" sz="4800" dirty="0" smtClean="0">
                <a:solidFill>
                  <a:srgbClr val="7030A0"/>
                </a:solidFill>
                <a:latin typeface="Arial Rounded MT Bold" panose="020F0704030504030204" pitchFamily="34" charset="0"/>
              </a:rPr>
              <a:t> Home</a:t>
            </a:r>
          </a:p>
        </p:txBody>
      </p:sp>
      <p:sp>
        <p:nvSpPr>
          <p:cNvPr id="5" name="TextBox 4"/>
          <p:cNvSpPr txBox="1"/>
          <p:nvPr/>
        </p:nvSpPr>
        <p:spPr>
          <a:xfrm>
            <a:off x="1319196" y="4804122"/>
            <a:ext cx="5069558" cy="1692771"/>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Food and water</a:t>
            </a:r>
          </a:p>
          <a:p>
            <a:r>
              <a:rPr lang="en-US" sz="2400" dirty="0" smtClean="0">
                <a:solidFill>
                  <a:srgbClr val="7030A0"/>
                </a:solidFill>
                <a:latin typeface="Arial Rounded MT Bold" panose="020F0704030504030204" pitchFamily="34" charset="0"/>
              </a:rPr>
              <a:t>to help the </a:t>
            </a:r>
            <a:r>
              <a:rPr lang="en-US" sz="2400" dirty="0">
                <a:solidFill>
                  <a:srgbClr val="7030A0"/>
                </a:solidFill>
                <a:latin typeface="Arial Rounded MT Bold" panose="020F0704030504030204" pitchFamily="34" charset="0"/>
              </a:rPr>
              <a:t>souls </a:t>
            </a:r>
            <a:r>
              <a:rPr lang="en-US" sz="2400" dirty="0" smtClean="0">
                <a:solidFill>
                  <a:srgbClr val="7030A0"/>
                </a:solidFill>
                <a:latin typeface="Arial Rounded MT Bold" panose="020F0704030504030204" pitchFamily="34" charset="0"/>
              </a:rPr>
              <a:t>rest</a:t>
            </a:r>
            <a:r>
              <a:rPr lang="en-US" sz="2400" dirty="0">
                <a:solidFill>
                  <a:srgbClr val="7030A0"/>
                </a:solidFill>
                <a:latin typeface="Arial Rounded MT Bold" panose="020F0704030504030204" pitchFamily="34" charset="0"/>
              </a:rPr>
              <a:t>, </a:t>
            </a:r>
            <a:r>
              <a:rPr lang="en-US" sz="2400" dirty="0" smtClean="0">
                <a:solidFill>
                  <a:srgbClr val="7030A0"/>
                </a:solidFill>
                <a:latin typeface="Arial Rounded MT Bold" panose="020F0704030504030204" pitchFamily="34" charset="0"/>
              </a:rPr>
              <a:t/>
            </a:r>
            <a:br>
              <a:rPr lang="en-US" sz="2400" dirty="0" smtClean="0">
                <a:solidFill>
                  <a:srgbClr val="7030A0"/>
                </a:solidFill>
                <a:latin typeface="Arial Rounded MT Bold" panose="020F0704030504030204" pitchFamily="34" charset="0"/>
              </a:rPr>
            </a:br>
            <a:r>
              <a:rPr lang="en-US" sz="2400" dirty="0" smtClean="0">
                <a:solidFill>
                  <a:srgbClr val="7030A0"/>
                </a:solidFill>
                <a:latin typeface="Arial Rounded MT Bold" panose="020F0704030504030204" pitchFamily="34" charset="0"/>
              </a:rPr>
              <a:t>feel </a:t>
            </a:r>
            <a:r>
              <a:rPr lang="en-US" sz="2400" dirty="0">
                <a:solidFill>
                  <a:srgbClr val="7030A0"/>
                </a:solidFill>
                <a:latin typeface="Arial Rounded MT Bold" panose="020F0704030504030204" pitchFamily="34" charset="0"/>
              </a:rPr>
              <a:t>loved, and refresh themselves after their journey</a:t>
            </a:r>
            <a:r>
              <a:rPr lang="en-US" sz="2400" dirty="0" smtClean="0">
                <a:solidFill>
                  <a:srgbClr val="7030A0"/>
                </a:solidFill>
                <a:latin typeface="Arial Rounded MT Bold" panose="020F0704030504030204" pitchFamily="34" charset="0"/>
              </a:rPr>
              <a:t>.</a:t>
            </a:r>
          </a:p>
        </p:txBody>
      </p:sp>
      <p:sp>
        <p:nvSpPr>
          <p:cNvPr id="6" name="TextBox 5"/>
          <p:cNvSpPr txBox="1"/>
          <p:nvPr/>
        </p:nvSpPr>
        <p:spPr>
          <a:xfrm>
            <a:off x="7497602" y="5025795"/>
            <a:ext cx="3609755" cy="954107"/>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Copal</a:t>
            </a:r>
          </a:p>
          <a:p>
            <a:r>
              <a:rPr lang="en-US" sz="2400" dirty="0" smtClean="0">
                <a:solidFill>
                  <a:srgbClr val="7030A0"/>
                </a:solidFill>
                <a:latin typeface="Arial Rounded MT Bold" panose="020F0704030504030204" pitchFamily="34" charset="0"/>
              </a:rPr>
              <a:t>to purify the space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9331" y="1347130"/>
            <a:ext cx="3586299" cy="358629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8721" y="1347131"/>
            <a:ext cx="3586299" cy="3586299"/>
          </a:xfrm>
          <a:prstGeom prst="rect">
            <a:avLst/>
          </a:prstGeom>
        </p:spPr>
      </p:pic>
    </p:spTree>
    <p:extLst>
      <p:ext uri="{BB962C8B-B14F-4D97-AF65-F5344CB8AC3E}">
        <p14:creationId xmlns:p14="http://schemas.microsoft.com/office/powerpoint/2010/main" val="2537872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1762541" y="243282"/>
            <a:ext cx="8714251" cy="1569660"/>
          </a:xfrm>
          <a:prstGeom prst="rect">
            <a:avLst/>
          </a:prstGeom>
          <a:noFill/>
        </p:spPr>
        <p:txBody>
          <a:bodyPr wrap="square" rtlCol="0">
            <a:spAutoFit/>
          </a:bodyPr>
          <a:lstStyle/>
          <a:p>
            <a:pPr algn="ctr"/>
            <a:r>
              <a:rPr lang="es-419" sz="4800" dirty="0" err="1" smtClean="0">
                <a:solidFill>
                  <a:srgbClr val="7030A0"/>
                </a:solidFill>
                <a:latin typeface="Arial Rounded MT Bold" panose="020F0704030504030204" pitchFamily="34" charset="0"/>
              </a:rPr>
              <a:t>What</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Else</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Is</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on</a:t>
            </a:r>
            <a:r>
              <a:rPr lang="es-419" sz="4800" dirty="0" smtClean="0">
                <a:solidFill>
                  <a:srgbClr val="7030A0"/>
                </a:solidFill>
                <a:latin typeface="Arial Rounded MT Bold" panose="020F0704030504030204" pitchFamily="34" charset="0"/>
              </a:rPr>
              <a:t> </a:t>
            </a:r>
            <a:r>
              <a:rPr lang="es-419" sz="4800" dirty="0" err="1" smtClean="0">
                <a:solidFill>
                  <a:srgbClr val="7030A0"/>
                </a:solidFill>
                <a:latin typeface="Arial Rounded MT Bold" panose="020F0704030504030204" pitchFamily="34" charset="0"/>
              </a:rPr>
              <a:t>the</a:t>
            </a:r>
            <a:r>
              <a:rPr lang="es-419" sz="4800" dirty="0" smtClean="0">
                <a:solidFill>
                  <a:srgbClr val="7030A0"/>
                </a:solidFill>
                <a:latin typeface="Arial Rounded MT Bold" panose="020F0704030504030204" pitchFamily="34" charset="0"/>
              </a:rPr>
              <a:t> Altar de Muertos?</a:t>
            </a:r>
          </a:p>
        </p:txBody>
      </p:sp>
      <p:sp>
        <p:nvSpPr>
          <p:cNvPr id="5" name="TextBox 4"/>
          <p:cNvSpPr txBox="1"/>
          <p:nvPr/>
        </p:nvSpPr>
        <p:spPr>
          <a:xfrm>
            <a:off x="555329" y="2568152"/>
            <a:ext cx="2762748" cy="954107"/>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Calaveras,</a:t>
            </a:r>
          </a:p>
          <a:p>
            <a:r>
              <a:rPr lang="en-US" sz="2400" dirty="0" smtClean="0">
                <a:solidFill>
                  <a:srgbClr val="7030A0"/>
                </a:solidFill>
                <a:latin typeface="Arial Rounded MT Bold" panose="020F0704030504030204" pitchFamily="34" charset="0"/>
              </a:rPr>
              <a:t>decorated skulls</a:t>
            </a:r>
          </a:p>
        </p:txBody>
      </p:sp>
      <p:sp>
        <p:nvSpPr>
          <p:cNvPr id="6" name="TextBox 5"/>
          <p:cNvSpPr txBox="1"/>
          <p:nvPr/>
        </p:nvSpPr>
        <p:spPr>
          <a:xfrm>
            <a:off x="8437765" y="5059679"/>
            <a:ext cx="3163654" cy="954107"/>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Cross,</a:t>
            </a:r>
          </a:p>
          <a:p>
            <a:r>
              <a:rPr lang="en-US" sz="2400" dirty="0" smtClean="0">
                <a:solidFill>
                  <a:srgbClr val="7030A0"/>
                </a:solidFill>
                <a:latin typeface="Arial Rounded MT Bold" panose="020F0704030504030204" pitchFamily="34" charset="0"/>
              </a:rPr>
              <a:t>a Catholic symbol</a:t>
            </a:r>
          </a:p>
        </p:txBody>
      </p:sp>
      <p:sp>
        <p:nvSpPr>
          <p:cNvPr id="7" name="TextBox 6"/>
          <p:cNvSpPr txBox="1"/>
          <p:nvPr/>
        </p:nvSpPr>
        <p:spPr>
          <a:xfrm>
            <a:off x="1762541" y="5644172"/>
            <a:ext cx="3589715" cy="954107"/>
          </a:xfrm>
          <a:prstGeom prst="rect">
            <a:avLst/>
          </a:prstGeom>
          <a:noFill/>
        </p:spPr>
        <p:txBody>
          <a:bodyPr wrap="square" rtlCol="0">
            <a:spAutoFit/>
          </a:bodyPr>
          <a:lstStyle/>
          <a:p>
            <a:r>
              <a:rPr lang="en-US" sz="3200" dirty="0" smtClean="0">
                <a:solidFill>
                  <a:srgbClr val="7030A0"/>
                </a:solidFill>
                <a:latin typeface="Arial Rounded MT Bold" panose="020F0704030504030204" pitchFamily="34" charset="0"/>
              </a:rPr>
              <a:t>Pan de </a:t>
            </a:r>
            <a:r>
              <a:rPr lang="en-US" sz="3200" dirty="0" err="1" smtClean="0">
                <a:solidFill>
                  <a:srgbClr val="7030A0"/>
                </a:solidFill>
                <a:latin typeface="Arial Rounded MT Bold" panose="020F0704030504030204" pitchFamily="34" charset="0"/>
              </a:rPr>
              <a:t>Muerto</a:t>
            </a:r>
            <a:r>
              <a:rPr lang="en-US" sz="3200" dirty="0" smtClean="0">
                <a:solidFill>
                  <a:srgbClr val="7030A0"/>
                </a:solidFill>
                <a:latin typeface="Arial Rounded MT Bold" panose="020F0704030504030204" pitchFamily="34" charset="0"/>
              </a:rPr>
              <a:t>,</a:t>
            </a:r>
          </a:p>
          <a:p>
            <a:r>
              <a:rPr lang="en-US" sz="2400" dirty="0" smtClean="0">
                <a:solidFill>
                  <a:srgbClr val="7030A0"/>
                </a:solidFill>
                <a:latin typeface="Arial Rounded MT Bold" panose="020F0704030504030204" pitchFamily="34" charset="0"/>
              </a:rPr>
              <a:t>traditional bread</a:t>
            </a:r>
          </a:p>
        </p:txBody>
      </p:sp>
      <p:sp>
        <p:nvSpPr>
          <p:cNvPr id="8" name="TextBox 7"/>
          <p:cNvSpPr txBox="1"/>
          <p:nvPr/>
        </p:nvSpPr>
        <p:spPr>
          <a:xfrm>
            <a:off x="8170666" y="1175052"/>
            <a:ext cx="3028305" cy="1323439"/>
          </a:xfrm>
          <a:prstGeom prst="rect">
            <a:avLst/>
          </a:prstGeom>
          <a:noFill/>
        </p:spPr>
        <p:txBody>
          <a:bodyPr wrap="square" rtlCol="0">
            <a:spAutoFit/>
          </a:bodyPr>
          <a:lstStyle/>
          <a:p>
            <a:r>
              <a:rPr lang="en-US" sz="3200" dirty="0" err="1" smtClean="0">
                <a:solidFill>
                  <a:srgbClr val="7030A0"/>
                </a:solidFill>
                <a:latin typeface="Arial Rounded MT Bold" panose="020F0704030504030204" pitchFamily="34" charset="0"/>
              </a:rPr>
              <a:t>Papel</a:t>
            </a:r>
            <a:r>
              <a:rPr lang="en-US" sz="3200" dirty="0" smtClean="0">
                <a:solidFill>
                  <a:srgbClr val="7030A0"/>
                </a:solidFill>
                <a:latin typeface="Arial Rounded MT Bold" panose="020F0704030504030204" pitchFamily="34" charset="0"/>
              </a:rPr>
              <a:t> </a:t>
            </a:r>
            <a:r>
              <a:rPr lang="en-US" sz="3200" dirty="0" err="1" smtClean="0">
                <a:solidFill>
                  <a:srgbClr val="7030A0"/>
                </a:solidFill>
                <a:latin typeface="Arial Rounded MT Bold" panose="020F0704030504030204" pitchFamily="34" charset="0"/>
              </a:rPr>
              <a:t>picado</a:t>
            </a:r>
            <a:r>
              <a:rPr lang="en-US" sz="3200" dirty="0" smtClean="0">
                <a:solidFill>
                  <a:srgbClr val="7030A0"/>
                </a:solidFill>
                <a:latin typeface="Arial Rounded MT Bold" panose="020F0704030504030204" pitchFamily="34" charset="0"/>
              </a:rPr>
              <a:t>,</a:t>
            </a:r>
          </a:p>
          <a:p>
            <a:r>
              <a:rPr lang="en-US" sz="2400" dirty="0">
                <a:solidFill>
                  <a:srgbClr val="7030A0"/>
                </a:solidFill>
                <a:latin typeface="Arial Rounded MT Bold" panose="020F0704030504030204" pitchFamily="34" charset="0"/>
              </a:rPr>
              <a:t>c</a:t>
            </a:r>
            <a:r>
              <a:rPr lang="en-US" sz="2400" dirty="0" smtClean="0">
                <a:solidFill>
                  <a:srgbClr val="7030A0"/>
                </a:solidFill>
                <a:latin typeface="Arial Rounded MT Bold" panose="020F0704030504030204" pitchFamily="34" charset="0"/>
              </a:rPr>
              <a:t>olorful cut-paper decorations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8846" y="1175052"/>
            <a:ext cx="4491457" cy="4491457"/>
          </a:xfrm>
          <a:prstGeom prst="rect">
            <a:avLst/>
          </a:prstGeom>
        </p:spPr>
      </p:pic>
      <p:cxnSp>
        <p:nvCxnSpPr>
          <p:cNvPr id="10" name="Straight Arrow Connector 9"/>
          <p:cNvCxnSpPr/>
          <p:nvPr/>
        </p:nvCxnSpPr>
        <p:spPr>
          <a:xfrm flipV="1">
            <a:off x="4994602" y="4796100"/>
            <a:ext cx="215616" cy="1104831"/>
          </a:xfrm>
          <a:prstGeom prst="straightConnector1">
            <a:avLst/>
          </a:prstGeom>
          <a:ln w="127000">
            <a:solidFill>
              <a:srgbClr val="FF99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6627667" y="1812942"/>
            <a:ext cx="1449533" cy="477054"/>
          </a:xfrm>
          <a:prstGeom prst="straightConnector1">
            <a:avLst/>
          </a:prstGeom>
          <a:ln w="127000">
            <a:solidFill>
              <a:srgbClr val="FF99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851949" y="2498491"/>
            <a:ext cx="1069179" cy="230765"/>
          </a:xfrm>
          <a:prstGeom prst="straightConnector1">
            <a:avLst/>
          </a:prstGeom>
          <a:ln w="127000">
            <a:solidFill>
              <a:srgbClr val="FF99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682240" y="2469467"/>
            <a:ext cx="523435" cy="98685"/>
          </a:xfrm>
          <a:prstGeom prst="line">
            <a:avLst/>
          </a:prstGeom>
          <a:ln w="1270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946073" y="5652473"/>
            <a:ext cx="97058" cy="496916"/>
          </a:xfrm>
          <a:prstGeom prst="line">
            <a:avLst/>
          </a:prstGeom>
          <a:ln w="1270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608939" y="1805864"/>
            <a:ext cx="468261" cy="146544"/>
          </a:xfrm>
          <a:prstGeom prst="line">
            <a:avLst/>
          </a:prstGeom>
          <a:ln w="127000">
            <a:solidFill>
              <a:srgbClr val="7030A0"/>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2446" y="3506045"/>
            <a:ext cx="1563793" cy="1563793"/>
          </a:xfrm>
          <a:prstGeom prst="rect">
            <a:avLst/>
          </a:prstGeom>
        </p:spPr>
      </p:pic>
    </p:spTree>
    <p:extLst>
      <p:ext uri="{BB962C8B-B14F-4D97-AF65-F5344CB8AC3E}">
        <p14:creationId xmlns:p14="http://schemas.microsoft.com/office/powerpoint/2010/main" val="2054707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2" name="TextBox 1"/>
          <p:cNvSpPr txBox="1"/>
          <p:nvPr/>
        </p:nvSpPr>
        <p:spPr>
          <a:xfrm>
            <a:off x="1762541" y="243282"/>
            <a:ext cx="8714251" cy="1569660"/>
          </a:xfrm>
          <a:prstGeom prst="rect">
            <a:avLst/>
          </a:prstGeom>
          <a:noFill/>
        </p:spPr>
        <p:txBody>
          <a:bodyPr wrap="square" rtlCol="0">
            <a:spAutoFit/>
          </a:bodyPr>
          <a:lstStyle/>
          <a:p>
            <a:pPr algn="ctr"/>
            <a:r>
              <a:rPr lang="es-419" sz="4800" dirty="0" smtClean="0">
                <a:solidFill>
                  <a:srgbClr val="7030A0"/>
                </a:solidFill>
                <a:latin typeface="Arial Rounded MT Bold" panose="020F0704030504030204" pitchFamily="34" charset="0"/>
              </a:rPr>
              <a:t>Halloween and Día de Muertos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1126" y="2030519"/>
            <a:ext cx="3656074" cy="365607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1126" y="1975412"/>
            <a:ext cx="3766288" cy="3766288"/>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4299" y="2030519"/>
            <a:ext cx="3325673" cy="3325673"/>
          </a:xfrm>
          <a:prstGeom prst="rect">
            <a:avLst/>
          </a:prstGeom>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t="18171" b="14963"/>
          <a:stretch/>
        </p:blipFill>
        <p:spPr>
          <a:xfrm>
            <a:off x="1454299" y="2756053"/>
            <a:ext cx="3708653" cy="2479787"/>
          </a:xfrm>
          <a:prstGeom prst="rect">
            <a:avLst/>
          </a:prstGeom>
        </p:spPr>
      </p:pic>
      <p:sp>
        <p:nvSpPr>
          <p:cNvPr id="11" name="TextBox 10"/>
          <p:cNvSpPr txBox="1"/>
          <p:nvPr/>
        </p:nvSpPr>
        <p:spPr>
          <a:xfrm>
            <a:off x="6751719" y="5664955"/>
            <a:ext cx="4390946" cy="830997"/>
          </a:xfrm>
          <a:prstGeom prst="rect">
            <a:avLst/>
          </a:prstGeom>
          <a:noFill/>
        </p:spPr>
        <p:txBody>
          <a:bodyPr wrap="none" rtlCol="0">
            <a:spAutoFit/>
          </a:bodyPr>
          <a:lstStyle/>
          <a:p>
            <a:r>
              <a:rPr lang="en-US" sz="4800" b="1" dirty="0" err="1" smtClean="0">
                <a:solidFill>
                  <a:srgbClr val="7030A0"/>
                </a:solidFill>
                <a:latin typeface="AR HERMANN" panose="02000000000000000000" pitchFamily="2" charset="0"/>
              </a:rPr>
              <a:t>Día</a:t>
            </a:r>
            <a:r>
              <a:rPr lang="en-US" sz="4800" b="1" dirty="0" smtClean="0">
                <a:solidFill>
                  <a:srgbClr val="7030A0"/>
                </a:solidFill>
                <a:latin typeface="AR HERMANN" panose="02000000000000000000" pitchFamily="2" charset="0"/>
              </a:rPr>
              <a:t> de </a:t>
            </a:r>
            <a:r>
              <a:rPr lang="en-US" sz="4800" b="1" dirty="0" err="1" smtClean="0">
                <a:solidFill>
                  <a:srgbClr val="7030A0"/>
                </a:solidFill>
                <a:latin typeface="AR HERMANN" panose="02000000000000000000" pitchFamily="2" charset="0"/>
              </a:rPr>
              <a:t>muertos</a:t>
            </a:r>
            <a:endParaRPr lang="es-419" sz="4800" b="1" dirty="0">
              <a:solidFill>
                <a:srgbClr val="7030A0"/>
              </a:solidFill>
              <a:latin typeface="AR HERMANN" panose="02000000000000000000" pitchFamily="2" charset="0"/>
            </a:endParaRPr>
          </a:p>
        </p:txBody>
      </p:sp>
      <p:sp>
        <p:nvSpPr>
          <p:cNvPr id="13" name="Rectangle 12">
            <a:extLst>
              <a:ext uri="{FF2B5EF4-FFF2-40B4-BE49-F238E27FC236}">
                <a16:creationId xmlns:a16="http://schemas.microsoft.com/office/drawing/2014/main" xmlns="" id="{C219F9F4-E70A-4C4E-A160-0B5E3001F527}"/>
              </a:ext>
            </a:extLst>
          </p:cNvPr>
          <p:cNvSpPr/>
          <p:nvPr/>
        </p:nvSpPr>
        <p:spPr>
          <a:xfrm>
            <a:off x="977100" y="5322417"/>
            <a:ext cx="4185852" cy="1277914"/>
          </a:xfrm>
          <a:prstGeom prst="rect">
            <a:avLst/>
          </a:prstGeom>
        </p:spPr>
        <p:txBody>
          <a:bodyPr wrap="square">
            <a:spAutoFit/>
          </a:bodyPr>
          <a:lstStyle/>
          <a:p>
            <a:pPr marL="457200" algn="ctr">
              <a:lnSpc>
                <a:spcPct val="107000"/>
              </a:lnSpc>
              <a:spcAft>
                <a:spcPts val="800"/>
              </a:spcAft>
            </a:pPr>
            <a:r>
              <a:rPr lang="en-US" sz="7200" b="1" dirty="0" smtClean="0">
                <a:solidFill>
                  <a:srgbClr val="7030A0"/>
                </a:solidFill>
                <a:latin typeface="Chiller" panose="04020404031007020602" pitchFamily="82" charset="0"/>
                <a:ea typeface="Calibri" panose="020F0502020204030204" pitchFamily="34" charset="0"/>
                <a:cs typeface="Times New Roman" panose="02020603050405020304" pitchFamily="18" charset="0"/>
              </a:rPr>
              <a:t>Halloween</a:t>
            </a:r>
            <a:endParaRPr lang="en-US" sz="7200" b="1" dirty="0">
              <a:solidFill>
                <a:srgbClr val="7030A0"/>
              </a:solidFill>
              <a:latin typeface="Chiller" panose="04020404031007020602" pitchFamily="8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849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2654</TotalTime>
  <Words>2043</Words>
  <Application>Microsoft Office PowerPoint</Application>
  <PresentationFormat>Widescreen</PresentationFormat>
  <Paragraphs>177</Paragraphs>
  <Slides>18</Slides>
  <Notes>18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Adobe Pi Std</vt:lpstr>
      <vt:lpstr>AR HERMANN</vt:lpstr>
      <vt:lpstr>Arial</vt:lpstr>
      <vt:lpstr>Arial Rounded MT Bold</vt:lpstr>
      <vt:lpstr>Calibri</vt:lpstr>
      <vt:lpstr>Calibri Light</vt:lpstr>
      <vt:lpstr>Chiller</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Maru Gamboa</dc:creator>
  <cp:lastModifiedBy>Maru Gamboa</cp:lastModifiedBy>
  <cp:revision>96</cp:revision>
  <dcterms:created xsi:type="dcterms:W3CDTF">2026-09-25T22:38:31Z</dcterms:created>
  <dcterms:modified xsi:type="dcterms:W3CDTF">2026-10-08T22:28:31Z</dcterms:modified>
</cp:coreProperties>
</file>